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66" r:id="rId4"/>
    <p:sldId id="267" r:id="rId5"/>
    <p:sldId id="275" r:id="rId6"/>
    <p:sldId id="276" r:id="rId7"/>
    <p:sldId id="289" r:id="rId8"/>
    <p:sldId id="277" r:id="rId9"/>
    <p:sldId id="282" r:id="rId10"/>
    <p:sldId id="278" r:id="rId11"/>
    <p:sldId id="279" r:id="rId12"/>
    <p:sldId id="291" r:id="rId13"/>
    <p:sldId id="281" r:id="rId14"/>
    <p:sldId id="292" r:id="rId15"/>
    <p:sldId id="293" r:id="rId16"/>
    <p:sldId id="284" r:id="rId17"/>
    <p:sldId id="290" r:id="rId18"/>
    <p:sldId id="283" r:id="rId19"/>
    <p:sldId id="269" r:id="rId20"/>
    <p:sldId id="270" r:id="rId21"/>
    <p:sldId id="296" r:id="rId22"/>
    <p:sldId id="286" r:id="rId23"/>
    <p:sldId id="287" r:id="rId24"/>
    <p:sldId id="294" r:id="rId25"/>
    <p:sldId id="295" r:id="rId26"/>
    <p:sldId id="288" r:id="rId27"/>
    <p:sldId id="297" r:id="rId28"/>
    <p:sldId id="272" r:id="rId29"/>
    <p:sldId id="273" r:id="rId30"/>
    <p:sldId id="274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3292B-EABC-4CDF-BB07-9E32D68CDB8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86B4899-D2FE-482E-B9FD-157EA3C3E3E5}">
      <dgm:prSet phldrT="[Tekst]" custT="1"/>
      <dgm:spPr/>
      <dgm:t>
        <a:bodyPr/>
        <a:lstStyle/>
        <a:p>
          <a:pPr algn="l"/>
          <a:r>
            <a:rPr lang="da-DK" sz="2000" dirty="0" smtClean="0"/>
            <a:t>*Jagtmuligheder/jagtleje</a:t>
          </a:r>
        </a:p>
        <a:p>
          <a:pPr algn="l"/>
          <a:r>
            <a:rPr lang="da-DK" sz="2000" dirty="0" smtClean="0"/>
            <a:t>*Årlig produktion</a:t>
          </a:r>
        </a:p>
        <a:p>
          <a:pPr algn="l"/>
          <a:r>
            <a:rPr lang="da-DK" sz="2000" dirty="0" smtClean="0"/>
            <a:t>*Synlighed</a:t>
          </a:r>
          <a:endParaRPr lang="da-DK" sz="2000" dirty="0"/>
        </a:p>
      </dgm:t>
    </dgm:pt>
    <dgm:pt modelId="{A155F0AD-23F2-45CA-B406-EE69EA329F0A}" type="parTrans" cxnId="{5C5F6DAD-E46C-49C2-83DD-085A262B70AA}">
      <dgm:prSet/>
      <dgm:spPr/>
      <dgm:t>
        <a:bodyPr/>
        <a:lstStyle/>
        <a:p>
          <a:endParaRPr lang="da-DK"/>
        </a:p>
      </dgm:t>
    </dgm:pt>
    <dgm:pt modelId="{94B62380-18B5-439D-B448-3EBC5069BDC3}" type="sibTrans" cxnId="{5C5F6DAD-E46C-49C2-83DD-085A262B70AA}">
      <dgm:prSet/>
      <dgm:spPr/>
      <dgm:t>
        <a:bodyPr/>
        <a:lstStyle/>
        <a:p>
          <a:endParaRPr lang="da-DK"/>
        </a:p>
      </dgm:t>
    </dgm:pt>
    <dgm:pt modelId="{16BE7FB3-A3DD-41C4-BED7-CDF2EE2DFCBB}">
      <dgm:prSet phldrT="[Tekst]" custT="1"/>
      <dgm:spPr/>
      <dgm:t>
        <a:bodyPr/>
        <a:lstStyle/>
        <a:p>
          <a:pPr algn="l"/>
          <a:r>
            <a:rPr lang="da-DK" sz="2000" dirty="0" smtClean="0"/>
            <a:t>*Vildtskader</a:t>
          </a:r>
        </a:p>
        <a:p>
          <a:pPr algn="l"/>
          <a:r>
            <a:rPr lang="da-DK" sz="2000" dirty="0" smtClean="0"/>
            <a:t>*Bestandssundhed</a:t>
          </a:r>
        </a:p>
        <a:p>
          <a:pPr algn="l"/>
          <a:r>
            <a:rPr lang="da-DK" sz="2000" dirty="0" smtClean="0"/>
            <a:t>*Jagtleje</a:t>
          </a:r>
          <a:endParaRPr lang="da-DK" sz="2000" dirty="0"/>
        </a:p>
      </dgm:t>
    </dgm:pt>
    <dgm:pt modelId="{779175D7-0211-445B-AABC-7D819A3F6AF0}" type="parTrans" cxnId="{3E42CEAA-2160-4D4E-A611-DF9FBDDE0810}">
      <dgm:prSet/>
      <dgm:spPr/>
      <dgm:t>
        <a:bodyPr/>
        <a:lstStyle/>
        <a:p>
          <a:endParaRPr lang="da-DK"/>
        </a:p>
      </dgm:t>
    </dgm:pt>
    <dgm:pt modelId="{F60DC11F-31A3-4A38-A00C-1CDDD57A50ED}" type="sibTrans" cxnId="{3E42CEAA-2160-4D4E-A611-DF9FBDDE0810}">
      <dgm:prSet/>
      <dgm:spPr/>
      <dgm:t>
        <a:bodyPr/>
        <a:lstStyle/>
        <a:p>
          <a:endParaRPr lang="da-DK"/>
        </a:p>
      </dgm:t>
    </dgm:pt>
    <dgm:pt modelId="{DAE6B721-5D0C-4E08-AF5C-488FCABC8927}" type="pres">
      <dgm:prSet presAssocID="{C1C3292B-EABC-4CDF-BB07-9E32D68CDB8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31347C3-6180-4D48-90BE-86D9BC921B3E}" type="pres">
      <dgm:prSet presAssocID="{C1C3292B-EABC-4CDF-BB07-9E32D68CDB8F}" presName="divider" presStyleLbl="fgShp" presStyleIdx="0" presStyleCnt="1"/>
      <dgm:spPr/>
    </dgm:pt>
    <dgm:pt modelId="{598DC792-3DA3-4A95-AE78-FA7B8D58578F}" type="pres">
      <dgm:prSet presAssocID="{C86B4899-D2FE-482E-B9FD-157EA3C3E3E5}" presName="downArrow" presStyleLbl="node1" presStyleIdx="0" presStyleCnt="2"/>
      <dgm:spPr/>
    </dgm:pt>
    <dgm:pt modelId="{2DA7DE44-25F8-4C7C-AEA0-B4264C35DADC}" type="pres">
      <dgm:prSet presAssocID="{C86B4899-D2FE-482E-B9FD-157EA3C3E3E5}" presName="downArrowText" presStyleLbl="revTx" presStyleIdx="0" presStyleCnt="2" custScaleX="1076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0A0FF86-F30D-4B24-A25D-D867A3DF671A}" type="pres">
      <dgm:prSet presAssocID="{16BE7FB3-A3DD-41C4-BED7-CDF2EE2DFCBB}" presName="upArrow" presStyleLbl="node1" presStyleIdx="1" presStyleCnt="2"/>
      <dgm:spPr/>
    </dgm:pt>
    <dgm:pt modelId="{351ABC7E-7AFC-4F7E-9842-47EE8C98CA08}" type="pres">
      <dgm:prSet presAssocID="{16BE7FB3-A3DD-41C4-BED7-CDF2EE2DFCB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D5DCE7E-8DD9-425B-8056-51A49222A76D}" type="presOf" srcId="{16BE7FB3-A3DD-41C4-BED7-CDF2EE2DFCBB}" destId="{351ABC7E-7AFC-4F7E-9842-47EE8C98CA08}" srcOrd="0" destOrd="0" presId="urn:microsoft.com/office/officeart/2005/8/layout/arrow3"/>
    <dgm:cxn modelId="{5C5F6DAD-E46C-49C2-83DD-085A262B70AA}" srcId="{C1C3292B-EABC-4CDF-BB07-9E32D68CDB8F}" destId="{C86B4899-D2FE-482E-B9FD-157EA3C3E3E5}" srcOrd="0" destOrd="0" parTransId="{A155F0AD-23F2-45CA-B406-EE69EA329F0A}" sibTransId="{94B62380-18B5-439D-B448-3EBC5069BDC3}"/>
    <dgm:cxn modelId="{CF080EF8-CC52-49AE-A914-A2B1FF817494}" type="presOf" srcId="{C86B4899-D2FE-482E-B9FD-157EA3C3E3E5}" destId="{2DA7DE44-25F8-4C7C-AEA0-B4264C35DADC}" srcOrd="0" destOrd="0" presId="urn:microsoft.com/office/officeart/2005/8/layout/arrow3"/>
    <dgm:cxn modelId="{F0994793-1EA0-467E-84AC-E353E17A0039}" type="presOf" srcId="{C1C3292B-EABC-4CDF-BB07-9E32D68CDB8F}" destId="{DAE6B721-5D0C-4E08-AF5C-488FCABC8927}" srcOrd="0" destOrd="0" presId="urn:microsoft.com/office/officeart/2005/8/layout/arrow3"/>
    <dgm:cxn modelId="{3E42CEAA-2160-4D4E-A611-DF9FBDDE0810}" srcId="{C1C3292B-EABC-4CDF-BB07-9E32D68CDB8F}" destId="{16BE7FB3-A3DD-41C4-BED7-CDF2EE2DFCBB}" srcOrd="1" destOrd="0" parTransId="{779175D7-0211-445B-AABC-7D819A3F6AF0}" sibTransId="{F60DC11F-31A3-4A38-A00C-1CDDD57A50ED}"/>
    <dgm:cxn modelId="{E102EF97-34A5-4AB4-BE41-2A26E91D4227}" type="presParOf" srcId="{DAE6B721-5D0C-4E08-AF5C-488FCABC8927}" destId="{931347C3-6180-4D48-90BE-86D9BC921B3E}" srcOrd="0" destOrd="0" presId="urn:microsoft.com/office/officeart/2005/8/layout/arrow3"/>
    <dgm:cxn modelId="{8D2F6449-29DF-44C8-BF88-35E86472DA4C}" type="presParOf" srcId="{DAE6B721-5D0C-4E08-AF5C-488FCABC8927}" destId="{598DC792-3DA3-4A95-AE78-FA7B8D58578F}" srcOrd="1" destOrd="0" presId="urn:microsoft.com/office/officeart/2005/8/layout/arrow3"/>
    <dgm:cxn modelId="{CBCC3188-64B7-4B73-AF9D-7654AE74B888}" type="presParOf" srcId="{DAE6B721-5D0C-4E08-AF5C-488FCABC8927}" destId="{2DA7DE44-25F8-4C7C-AEA0-B4264C35DADC}" srcOrd="2" destOrd="0" presId="urn:microsoft.com/office/officeart/2005/8/layout/arrow3"/>
    <dgm:cxn modelId="{464A1E62-F65D-41ED-A86D-42C94B07664F}" type="presParOf" srcId="{DAE6B721-5D0C-4E08-AF5C-488FCABC8927}" destId="{A0A0FF86-F30D-4B24-A25D-D867A3DF671A}" srcOrd="3" destOrd="0" presId="urn:microsoft.com/office/officeart/2005/8/layout/arrow3"/>
    <dgm:cxn modelId="{23228734-C85A-46E2-8037-114CD05697E2}" type="presParOf" srcId="{DAE6B721-5D0C-4E08-AF5C-488FCABC8927}" destId="{351ABC7E-7AFC-4F7E-9842-47EE8C98CA0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17224-F9EF-40EA-8ED3-85A919E604E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FC229C6-794C-4DDE-94C3-58DEF0CD05F6}">
      <dgm:prSet phldrT="[Tekst]" custT="1"/>
      <dgm:spPr/>
      <dgm:t>
        <a:bodyPr/>
        <a:lstStyle/>
        <a:p>
          <a:endParaRPr lang="da-DK" sz="800" dirty="0" smtClean="0"/>
        </a:p>
        <a:p>
          <a:endParaRPr lang="da-DK" sz="800" dirty="0" smtClean="0"/>
        </a:p>
        <a:p>
          <a:r>
            <a:rPr lang="da-DK" sz="800" dirty="0" smtClean="0"/>
            <a:t>Folketinget</a:t>
          </a:r>
        </a:p>
        <a:p>
          <a:r>
            <a:rPr lang="da-DK" sz="800" dirty="0" smtClean="0"/>
            <a:t>Miljøministeren</a:t>
          </a:r>
          <a:endParaRPr lang="da-DK" sz="800" dirty="0"/>
        </a:p>
      </dgm:t>
    </dgm:pt>
    <dgm:pt modelId="{08CA187C-9CE2-4EF7-9A48-25C9646BA045}" type="parTrans" cxnId="{DD969FE6-04C8-4038-BD35-33BF430B3A04}">
      <dgm:prSet/>
      <dgm:spPr/>
      <dgm:t>
        <a:bodyPr/>
        <a:lstStyle/>
        <a:p>
          <a:endParaRPr lang="da-DK" sz="2000"/>
        </a:p>
      </dgm:t>
    </dgm:pt>
    <dgm:pt modelId="{16323000-6929-4803-A91A-A41239E7A58A}" type="sibTrans" cxnId="{DD969FE6-04C8-4038-BD35-33BF430B3A04}">
      <dgm:prSet/>
      <dgm:spPr/>
      <dgm:t>
        <a:bodyPr/>
        <a:lstStyle/>
        <a:p>
          <a:endParaRPr lang="da-DK" sz="2000"/>
        </a:p>
      </dgm:t>
    </dgm:pt>
    <dgm:pt modelId="{A65DC416-7659-4D09-8F8B-D17D5B091274}">
      <dgm:prSet phldrT="[Tekst]" custT="1"/>
      <dgm:spPr/>
      <dgm:t>
        <a:bodyPr/>
        <a:lstStyle/>
        <a:p>
          <a:r>
            <a:rPr lang="da-DK" sz="800" dirty="0" smtClean="0"/>
            <a:t>Vildtforvaltningsrådet </a:t>
          </a:r>
        </a:p>
        <a:p>
          <a:r>
            <a:rPr lang="da-DK" sz="800" dirty="0" smtClean="0"/>
            <a:t>(</a:t>
          </a:r>
          <a:r>
            <a:rPr lang="da-DK" sz="800" dirty="0" smtClean="0">
              <a:solidFill>
                <a:srgbClr val="FFFF00"/>
              </a:solidFill>
            </a:rPr>
            <a:t>skov-landbrug, grønne organisationer, DJ</a:t>
          </a:r>
          <a:r>
            <a:rPr lang="da-DK" sz="800" dirty="0" smtClean="0"/>
            <a:t>)</a:t>
          </a:r>
        </a:p>
        <a:p>
          <a:r>
            <a:rPr lang="da-DK" sz="800" dirty="0" smtClean="0"/>
            <a:t>Den Nationale Kronvildtgruppe </a:t>
          </a:r>
        </a:p>
        <a:p>
          <a:r>
            <a:rPr lang="da-DK" sz="800" dirty="0" smtClean="0"/>
            <a:t>(</a:t>
          </a:r>
          <a:r>
            <a:rPr lang="da-DK" sz="800" dirty="0" err="1" smtClean="0">
              <a:solidFill>
                <a:srgbClr val="FFFF00"/>
              </a:solidFill>
            </a:rPr>
            <a:t>Skov-og</a:t>
          </a:r>
          <a:r>
            <a:rPr lang="da-DK" sz="800" dirty="0" smtClean="0">
              <a:solidFill>
                <a:srgbClr val="FFFF00"/>
              </a:solidFill>
            </a:rPr>
            <a:t> landbrug, grønne organisationer, DJ</a:t>
          </a:r>
          <a:r>
            <a:rPr lang="da-DK" sz="800" dirty="0" smtClean="0"/>
            <a:t>)</a:t>
          </a:r>
          <a:endParaRPr lang="da-DK" sz="800" dirty="0"/>
        </a:p>
      </dgm:t>
    </dgm:pt>
    <dgm:pt modelId="{8743D25F-0BA3-47D4-BF7C-68F680B25464}" type="parTrans" cxnId="{C39C50FD-9C96-4190-AC03-CAF62E35631D}">
      <dgm:prSet/>
      <dgm:spPr/>
      <dgm:t>
        <a:bodyPr/>
        <a:lstStyle/>
        <a:p>
          <a:endParaRPr lang="da-DK" sz="2000"/>
        </a:p>
      </dgm:t>
    </dgm:pt>
    <dgm:pt modelId="{AD2469AF-A7FD-404C-88C6-42FF03530BFB}" type="sibTrans" cxnId="{C39C50FD-9C96-4190-AC03-CAF62E35631D}">
      <dgm:prSet/>
      <dgm:spPr/>
      <dgm:t>
        <a:bodyPr/>
        <a:lstStyle/>
        <a:p>
          <a:endParaRPr lang="da-DK" sz="2000"/>
        </a:p>
      </dgm:t>
    </dgm:pt>
    <dgm:pt modelId="{2A993E3D-A3FD-42AF-8E57-5701C68F49AD}">
      <dgm:prSet phldrT="[Tekst]" custT="1"/>
      <dgm:spPr/>
      <dgm:t>
        <a:bodyPr/>
        <a:lstStyle/>
        <a:p>
          <a:r>
            <a:rPr lang="da-DK" sz="800" dirty="0" smtClean="0"/>
            <a:t>Den Regionale Kronvildtgruppe</a:t>
          </a:r>
        </a:p>
        <a:p>
          <a:r>
            <a:rPr lang="da-DK" sz="800" dirty="0" smtClean="0"/>
            <a:t>(</a:t>
          </a:r>
          <a:r>
            <a:rPr lang="da-DK" sz="800" dirty="0" err="1" smtClean="0">
              <a:solidFill>
                <a:srgbClr val="FFFF00"/>
              </a:solidFill>
            </a:rPr>
            <a:t>Skov-og</a:t>
          </a:r>
          <a:r>
            <a:rPr lang="da-DK" sz="800" dirty="0" smtClean="0">
              <a:solidFill>
                <a:srgbClr val="FFFF00"/>
              </a:solidFill>
            </a:rPr>
            <a:t> landbrug, grønne organisationer, DJ</a:t>
          </a:r>
          <a:r>
            <a:rPr lang="da-DK" sz="800" dirty="0" smtClean="0"/>
            <a:t>)</a:t>
          </a:r>
        </a:p>
        <a:p>
          <a:r>
            <a:rPr lang="da-DK" sz="800" dirty="0" smtClean="0"/>
            <a:t>Græsrødderne (</a:t>
          </a:r>
          <a:r>
            <a:rPr lang="da-DK" sz="800" dirty="0" err="1" smtClean="0"/>
            <a:t>Kronhjorte.dk</a:t>
          </a:r>
          <a:r>
            <a:rPr lang="da-DK" sz="800" dirty="0" smtClean="0"/>
            <a:t>)</a:t>
          </a:r>
        </a:p>
        <a:p>
          <a:r>
            <a:rPr lang="da-DK" sz="800" dirty="0" smtClean="0"/>
            <a:t> (</a:t>
          </a:r>
          <a:r>
            <a:rPr lang="da-DK" sz="800" dirty="0" smtClean="0">
              <a:solidFill>
                <a:srgbClr val="FFFF00"/>
              </a:solidFill>
            </a:rPr>
            <a:t>Skov- og landbrug, grønne organisationer, DJ</a:t>
          </a:r>
          <a:r>
            <a:rPr lang="da-DK" sz="800" dirty="0" smtClean="0"/>
            <a:t>)</a:t>
          </a:r>
          <a:endParaRPr lang="da-DK" sz="800" dirty="0"/>
        </a:p>
      </dgm:t>
    </dgm:pt>
    <dgm:pt modelId="{12898D6A-A62A-4EAF-82ED-3AE1792FD0B8}" type="parTrans" cxnId="{84E91099-7F6E-49E8-B65A-C8FFD8EB7CC3}">
      <dgm:prSet/>
      <dgm:spPr/>
      <dgm:t>
        <a:bodyPr/>
        <a:lstStyle/>
        <a:p>
          <a:endParaRPr lang="da-DK" sz="2000"/>
        </a:p>
      </dgm:t>
    </dgm:pt>
    <dgm:pt modelId="{2A0A8679-4224-4A21-8437-EAD797C847D6}" type="sibTrans" cxnId="{84E91099-7F6E-49E8-B65A-C8FFD8EB7CC3}">
      <dgm:prSet/>
      <dgm:spPr/>
      <dgm:t>
        <a:bodyPr/>
        <a:lstStyle/>
        <a:p>
          <a:endParaRPr lang="da-DK" sz="2000"/>
        </a:p>
      </dgm:t>
    </dgm:pt>
    <dgm:pt modelId="{EF733FCA-1979-4D47-8E49-FDE9F760B733}" type="pres">
      <dgm:prSet presAssocID="{4D117224-F9EF-40EA-8ED3-85A919E604EB}" presName="Name0" presStyleCnt="0">
        <dgm:presLayoutVars>
          <dgm:dir/>
          <dgm:animLvl val="lvl"/>
          <dgm:resizeHandles val="exact"/>
        </dgm:presLayoutVars>
      </dgm:prSet>
      <dgm:spPr/>
    </dgm:pt>
    <dgm:pt modelId="{EA9BC267-459D-445D-8AB5-27400C55CAB0}" type="pres">
      <dgm:prSet presAssocID="{EFC229C6-794C-4DDE-94C3-58DEF0CD05F6}" presName="Name8" presStyleCnt="0"/>
      <dgm:spPr/>
    </dgm:pt>
    <dgm:pt modelId="{9730B6D9-D5C4-43D5-81DE-EA68EDE6F1E7}" type="pres">
      <dgm:prSet presAssocID="{EFC229C6-794C-4DDE-94C3-58DEF0CD05F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8553201-533C-425B-82E6-6383DD8884CD}" type="pres">
      <dgm:prSet presAssocID="{EFC229C6-794C-4DDE-94C3-58DEF0CD05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CFF554-4707-4C13-BE3D-2A658B68F188}" type="pres">
      <dgm:prSet presAssocID="{A65DC416-7659-4D09-8F8B-D17D5B091274}" presName="Name8" presStyleCnt="0"/>
      <dgm:spPr/>
    </dgm:pt>
    <dgm:pt modelId="{55D3CCFA-DBD4-4BFD-8A0F-BF949093BF31}" type="pres">
      <dgm:prSet presAssocID="{A65DC416-7659-4D09-8F8B-D17D5B09127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84FC2F-9346-48E7-A2A4-C8174DEF1BE5}" type="pres">
      <dgm:prSet presAssocID="{A65DC416-7659-4D09-8F8B-D17D5B0912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2F23B52-502C-4CFD-B3D9-4E7CEACE2095}" type="pres">
      <dgm:prSet presAssocID="{2A993E3D-A3FD-42AF-8E57-5701C68F49AD}" presName="Name8" presStyleCnt="0"/>
      <dgm:spPr/>
    </dgm:pt>
    <dgm:pt modelId="{90DD7872-106B-4661-93B9-4B0F4B34AC71}" type="pres">
      <dgm:prSet presAssocID="{2A993E3D-A3FD-42AF-8E57-5701C68F49AD}" presName="level" presStyleLbl="node1" presStyleIdx="2" presStyleCnt="3" custLinFactNeighborX="-4588" custLinFactNeighborY="2941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84F33F-08C9-4075-BF7A-8541C7E3EEB8}" type="pres">
      <dgm:prSet presAssocID="{2A993E3D-A3FD-42AF-8E57-5701C68F49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158B6FB-B168-4E42-821A-416D12F31764}" type="presOf" srcId="{4D117224-F9EF-40EA-8ED3-85A919E604EB}" destId="{EF733FCA-1979-4D47-8E49-FDE9F760B733}" srcOrd="0" destOrd="0" presId="urn:microsoft.com/office/officeart/2005/8/layout/pyramid1"/>
    <dgm:cxn modelId="{60C50DBB-1303-490B-A957-317D2478F841}" type="presOf" srcId="{A65DC416-7659-4D09-8F8B-D17D5B091274}" destId="{55D3CCFA-DBD4-4BFD-8A0F-BF949093BF31}" srcOrd="0" destOrd="0" presId="urn:microsoft.com/office/officeart/2005/8/layout/pyramid1"/>
    <dgm:cxn modelId="{EC86475D-F823-4FC9-A044-15B000EA3C22}" type="presOf" srcId="{EFC229C6-794C-4DDE-94C3-58DEF0CD05F6}" destId="{58553201-533C-425B-82E6-6383DD8884CD}" srcOrd="1" destOrd="0" presId="urn:microsoft.com/office/officeart/2005/8/layout/pyramid1"/>
    <dgm:cxn modelId="{DD969FE6-04C8-4038-BD35-33BF430B3A04}" srcId="{4D117224-F9EF-40EA-8ED3-85A919E604EB}" destId="{EFC229C6-794C-4DDE-94C3-58DEF0CD05F6}" srcOrd="0" destOrd="0" parTransId="{08CA187C-9CE2-4EF7-9A48-25C9646BA045}" sibTransId="{16323000-6929-4803-A91A-A41239E7A58A}"/>
    <dgm:cxn modelId="{6F0E6EA3-7987-4C53-97F3-2DA091DF88B9}" type="presOf" srcId="{EFC229C6-794C-4DDE-94C3-58DEF0CD05F6}" destId="{9730B6D9-D5C4-43D5-81DE-EA68EDE6F1E7}" srcOrd="0" destOrd="0" presId="urn:microsoft.com/office/officeart/2005/8/layout/pyramid1"/>
    <dgm:cxn modelId="{84E91099-7F6E-49E8-B65A-C8FFD8EB7CC3}" srcId="{4D117224-F9EF-40EA-8ED3-85A919E604EB}" destId="{2A993E3D-A3FD-42AF-8E57-5701C68F49AD}" srcOrd="2" destOrd="0" parTransId="{12898D6A-A62A-4EAF-82ED-3AE1792FD0B8}" sibTransId="{2A0A8679-4224-4A21-8437-EAD797C847D6}"/>
    <dgm:cxn modelId="{0AA33AEA-EBF6-477E-9CE6-7D94500CA9A8}" type="presOf" srcId="{2A993E3D-A3FD-42AF-8E57-5701C68F49AD}" destId="{DB84F33F-08C9-4075-BF7A-8541C7E3EEB8}" srcOrd="1" destOrd="0" presId="urn:microsoft.com/office/officeart/2005/8/layout/pyramid1"/>
    <dgm:cxn modelId="{5D163530-A239-473C-8B46-AA578CD62DBA}" type="presOf" srcId="{2A993E3D-A3FD-42AF-8E57-5701C68F49AD}" destId="{90DD7872-106B-4661-93B9-4B0F4B34AC71}" srcOrd="0" destOrd="0" presId="urn:microsoft.com/office/officeart/2005/8/layout/pyramid1"/>
    <dgm:cxn modelId="{BB3DD437-67CB-4DB0-982C-01A24F34F4D1}" type="presOf" srcId="{A65DC416-7659-4D09-8F8B-D17D5B091274}" destId="{6D84FC2F-9346-48E7-A2A4-C8174DEF1BE5}" srcOrd="1" destOrd="0" presId="urn:microsoft.com/office/officeart/2005/8/layout/pyramid1"/>
    <dgm:cxn modelId="{C39C50FD-9C96-4190-AC03-CAF62E35631D}" srcId="{4D117224-F9EF-40EA-8ED3-85A919E604EB}" destId="{A65DC416-7659-4D09-8F8B-D17D5B091274}" srcOrd="1" destOrd="0" parTransId="{8743D25F-0BA3-47D4-BF7C-68F680B25464}" sibTransId="{AD2469AF-A7FD-404C-88C6-42FF03530BFB}"/>
    <dgm:cxn modelId="{63DBC588-E198-47AA-BEC0-466A780E81E6}" type="presParOf" srcId="{EF733FCA-1979-4D47-8E49-FDE9F760B733}" destId="{EA9BC267-459D-445D-8AB5-27400C55CAB0}" srcOrd="0" destOrd="0" presId="urn:microsoft.com/office/officeart/2005/8/layout/pyramid1"/>
    <dgm:cxn modelId="{690089A7-215C-42D9-8B48-25D7FB55654D}" type="presParOf" srcId="{EA9BC267-459D-445D-8AB5-27400C55CAB0}" destId="{9730B6D9-D5C4-43D5-81DE-EA68EDE6F1E7}" srcOrd="0" destOrd="0" presId="urn:microsoft.com/office/officeart/2005/8/layout/pyramid1"/>
    <dgm:cxn modelId="{9A71D547-9E28-4918-9107-A8CB8C00B0F3}" type="presParOf" srcId="{EA9BC267-459D-445D-8AB5-27400C55CAB0}" destId="{58553201-533C-425B-82E6-6383DD8884CD}" srcOrd="1" destOrd="0" presId="urn:microsoft.com/office/officeart/2005/8/layout/pyramid1"/>
    <dgm:cxn modelId="{D0C479EE-5B9F-4F71-9D95-B6B2F02502AA}" type="presParOf" srcId="{EF733FCA-1979-4D47-8E49-FDE9F760B733}" destId="{98CFF554-4707-4C13-BE3D-2A658B68F188}" srcOrd="1" destOrd="0" presId="urn:microsoft.com/office/officeart/2005/8/layout/pyramid1"/>
    <dgm:cxn modelId="{EF58961D-9A2B-4F03-A9B2-AF4AD7418617}" type="presParOf" srcId="{98CFF554-4707-4C13-BE3D-2A658B68F188}" destId="{55D3CCFA-DBD4-4BFD-8A0F-BF949093BF31}" srcOrd="0" destOrd="0" presId="urn:microsoft.com/office/officeart/2005/8/layout/pyramid1"/>
    <dgm:cxn modelId="{ACCB5551-C789-48AC-BF82-BFE88A243961}" type="presParOf" srcId="{98CFF554-4707-4C13-BE3D-2A658B68F188}" destId="{6D84FC2F-9346-48E7-A2A4-C8174DEF1BE5}" srcOrd="1" destOrd="0" presId="urn:microsoft.com/office/officeart/2005/8/layout/pyramid1"/>
    <dgm:cxn modelId="{447520E1-5549-477C-A656-D2DEA70B453F}" type="presParOf" srcId="{EF733FCA-1979-4D47-8E49-FDE9F760B733}" destId="{12F23B52-502C-4CFD-B3D9-4E7CEACE2095}" srcOrd="2" destOrd="0" presId="urn:microsoft.com/office/officeart/2005/8/layout/pyramid1"/>
    <dgm:cxn modelId="{687B7985-4434-4BE2-8DB9-95FE89E44AA4}" type="presParOf" srcId="{12F23B52-502C-4CFD-B3D9-4E7CEACE2095}" destId="{90DD7872-106B-4661-93B9-4B0F4B34AC71}" srcOrd="0" destOrd="0" presId="urn:microsoft.com/office/officeart/2005/8/layout/pyramid1"/>
    <dgm:cxn modelId="{F2E6B576-D008-4EA3-9CE7-03BDBDE40ACC}" type="presParOf" srcId="{12F23B52-502C-4CFD-B3D9-4E7CEACE2095}" destId="{DB84F33F-08C9-4075-BF7A-8541C7E3EE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BF132-A2AD-4F73-B364-406D6CE99E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06D5459-B344-423E-AFE0-90C18A7880A1}">
      <dgm:prSet phldrT="[Tekst]" custT="1"/>
      <dgm:spPr/>
      <dgm:t>
        <a:bodyPr/>
        <a:lstStyle/>
        <a:p>
          <a:r>
            <a:rPr lang="da-DK" sz="1000" b="1" dirty="0" smtClean="0"/>
            <a:t>”Anarki”</a:t>
          </a:r>
          <a:endParaRPr lang="da-DK" sz="1000" b="1" dirty="0"/>
        </a:p>
      </dgm:t>
    </dgm:pt>
    <dgm:pt modelId="{12C407A0-4C4F-4F24-8B73-4E9F0A370C66}" type="parTrans" cxnId="{0FA5E635-0AD2-44E7-83E1-68608F4B35FB}">
      <dgm:prSet/>
      <dgm:spPr/>
      <dgm:t>
        <a:bodyPr/>
        <a:lstStyle/>
        <a:p>
          <a:endParaRPr lang="da-DK" sz="2400" b="1"/>
        </a:p>
      </dgm:t>
    </dgm:pt>
    <dgm:pt modelId="{F28E6414-2F39-430A-BD82-966D1F0FC2A7}" type="sibTrans" cxnId="{0FA5E635-0AD2-44E7-83E1-68608F4B35FB}">
      <dgm:prSet/>
      <dgm:spPr/>
      <dgm:t>
        <a:bodyPr/>
        <a:lstStyle/>
        <a:p>
          <a:endParaRPr lang="da-DK" sz="2400" b="1"/>
        </a:p>
      </dgm:t>
    </dgm:pt>
    <dgm:pt modelId="{0D1AC599-2C6A-4815-A01C-7124F00EF76A}">
      <dgm:prSet phldrT="[Tekst]" custT="1"/>
      <dgm:spPr/>
      <dgm:t>
        <a:bodyPr/>
        <a:lstStyle/>
        <a:p>
          <a:r>
            <a:rPr lang="da-DK" sz="1000" b="1" dirty="0" smtClean="0"/>
            <a:t>Simple forvaltnings-principper</a:t>
          </a:r>
          <a:endParaRPr lang="da-DK" sz="1000" b="1" dirty="0"/>
        </a:p>
      </dgm:t>
    </dgm:pt>
    <dgm:pt modelId="{9231D092-41E4-4F90-B641-C51F6DFA7569}" type="parTrans" cxnId="{19F9ADE9-87F8-4483-8BDB-B477927B3FD6}">
      <dgm:prSet/>
      <dgm:spPr/>
      <dgm:t>
        <a:bodyPr/>
        <a:lstStyle/>
        <a:p>
          <a:endParaRPr lang="da-DK" sz="2400" b="1"/>
        </a:p>
      </dgm:t>
    </dgm:pt>
    <dgm:pt modelId="{2AAEF6DC-3B0D-4AE6-9DA0-04C959C4AC84}" type="sibTrans" cxnId="{19F9ADE9-87F8-4483-8BDB-B477927B3FD6}">
      <dgm:prSet/>
      <dgm:spPr/>
      <dgm:t>
        <a:bodyPr/>
        <a:lstStyle/>
        <a:p>
          <a:endParaRPr lang="da-DK" sz="2400" b="1"/>
        </a:p>
      </dgm:t>
    </dgm:pt>
    <dgm:pt modelId="{B263576E-BE1C-4315-8DEC-7A4FFF40D1AC}">
      <dgm:prSet phldrT="[Tekst]" custT="1"/>
      <dgm:spPr/>
      <dgm:t>
        <a:bodyPr/>
        <a:lstStyle/>
        <a:p>
          <a:r>
            <a:rPr lang="da-DK" sz="1000" b="1" dirty="0" smtClean="0"/>
            <a:t>Nuancerede forvaltnings-principper</a:t>
          </a:r>
          <a:endParaRPr lang="da-DK" sz="1000" b="1" dirty="0"/>
        </a:p>
      </dgm:t>
    </dgm:pt>
    <dgm:pt modelId="{443DF12E-8060-47FD-9942-E35B97BB8A33}" type="parTrans" cxnId="{2F209600-66BE-4D07-8AE5-2A7B9EE1F101}">
      <dgm:prSet/>
      <dgm:spPr/>
      <dgm:t>
        <a:bodyPr/>
        <a:lstStyle/>
        <a:p>
          <a:endParaRPr lang="da-DK" sz="2400" b="1"/>
        </a:p>
      </dgm:t>
    </dgm:pt>
    <dgm:pt modelId="{0F9D3F79-973F-4A63-98C9-B7FECA552143}" type="sibTrans" cxnId="{2F209600-66BE-4D07-8AE5-2A7B9EE1F101}">
      <dgm:prSet/>
      <dgm:spPr/>
      <dgm:t>
        <a:bodyPr/>
        <a:lstStyle/>
        <a:p>
          <a:endParaRPr lang="da-DK" sz="2400" b="1"/>
        </a:p>
      </dgm:t>
    </dgm:pt>
    <dgm:pt modelId="{6E91D3C3-A25D-4B2E-A4BA-9B7EF9B13363}">
      <dgm:prSet phldrT="[Tekst]" custT="1"/>
      <dgm:spPr/>
      <dgm:t>
        <a:bodyPr/>
        <a:lstStyle/>
        <a:p>
          <a:r>
            <a:rPr lang="da-DK" sz="1000" b="1" dirty="0" smtClean="0"/>
            <a:t>Åbenhed og samarbejde</a:t>
          </a:r>
          <a:endParaRPr lang="da-DK" sz="1000" b="1" dirty="0"/>
        </a:p>
      </dgm:t>
    </dgm:pt>
    <dgm:pt modelId="{984F66EC-80A0-434B-9893-76AA9B8D6B61}" type="parTrans" cxnId="{05BE6298-748A-4BAF-A490-62421891E7D5}">
      <dgm:prSet/>
      <dgm:spPr/>
      <dgm:t>
        <a:bodyPr/>
        <a:lstStyle/>
        <a:p>
          <a:endParaRPr lang="da-DK" sz="2400" b="1"/>
        </a:p>
      </dgm:t>
    </dgm:pt>
    <dgm:pt modelId="{87147CAF-5D69-49E1-A410-3D1299871324}" type="sibTrans" cxnId="{05BE6298-748A-4BAF-A490-62421891E7D5}">
      <dgm:prSet/>
      <dgm:spPr/>
      <dgm:t>
        <a:bodyPr/>
        <a:lstStyle/>
        <a:p>
          <a:endParaRPr lang="da-DK" sz="2400" b="1"/>
        </a:p>
      </dgm:t>
    </dgm:pt>
    <dgm:pt modelId="{EE8A9079-A8D0-46F1-B261-C126C3279C6D}">
      <dgm:prSet phldrT="[Tekst]" custT="1"/>
      <dgm:spPr/>
      <dgm:t>
        <a:bodyPr/>
        <a:lstStyle/>
        <a:p>
          <a:r>
            <a:rPr lang="da-DK" sz="1000" b="1" dirty="0" smtClean="0"/>
            <a:t>Konkrete målsætninger og forvaltningsplaner</a:t>
          </a:r>
          <a:endParaRPr lang="da-DK" sz="1000" b="1" dirty="0"/>
        </a:p>
      </dgm:t>
    </dgm:pt>
    <dgm:pt modelId="{2FDC738E-47EF-43A6-9F56-0CCB95FBF75B}" type="parTrans" cxnId="{4E9AD0E5-3519-4F02-8ED8-B6A0CDEC054E}">
      <dgm:prSet/>
      <dgm:spPr/>
      <dgm:t>
        <a:bodyPr/>
        <a:lstStyle/>
        <a:p>
          <a:endParaRPr lang="da-DK" sz="2400" b="1"/>
        </a:p>
      </dgm:t>
    </dgm:pt>
    <dgm:pt modelId="{7E5D0F41-2938-4B82-B422-153BDA64E9FE}" type="sibTrans" cxnId="{4E9AD0E5-3519-4F02-8ED8-B6A0CDEC054E}">
      <dgm:prSet/>
      <dgm:spPr/>
      <dgm:t>
        <a:bodyPr/>
        <a:lstStyle/>
        <a:p>
          <a:endParaRPr lang="da-DK" sz="2400" b="1"/>
        </a:p>
      </dgm:t>
    </dgm:pt>
    <dgm:pt modelId="{D73D33E0-7295-432C-A16C-3AD11554EF86}" type="pres">
      <dgm:prSet presAssocID="{D73BF132-A2AD-4F73-B364-406D6CE99E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D1743203-7E9F-4A68-A933-CD4FA5637794}" type="pres">
      <dgm:prSet presAssocID="{006D5459-B344-423E-AFE0-90C18A7880A1}" presName="composite" presStyleCnt="0"/>
      <dgm:spPr/>
    </dgm:pt>
    <dgm:pt modelId="{AEE67BD6-9AAB-4E41-BEB7-289FB6B5DA0C}" type="pres">
      <dgm:prSet presAssocID="{006D5459-B344-423E-AFE0-90C18A7880A1}" presName="LShape" presStyleLbl="alignNode1" presStyleIdx="0" presStyleCnt="9"/>
      <dgm:spPr/>
    </dgm:pt>
    <dgm:pt modelId="{E811E139-C36C-487B-8775-0B3014BD8AD8}" type="pres">
      <dgm:prSet presAssocID="{006D5459-B344-423E-AFE0-90C18A7880A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E20B94B-D4AD-4F77-8F93-9C3CC62F6379}" type="pres">
      <dgm:prSet presAssocID="{006D5459-B344-423E-AFE0-90C18A7880A1}" presName="Triangle" presStyleLbl="alignNode1" presStyleIdx="1" presStyleCnt="9"/>
      <dgm:spPr/>
    </dgm:pt>
    <dgm:pt modelId="{CEA61755-3F1A-487C-9A47-A1DA4C0FD35C}" type="pres">
      <dgm:prSet presAssocID="{F28E6414-2F39-430A-BD82-966D1F0FC2A7}" presName="sibTrans" presStyleCnt="0"/>
      <dgm:spPr/>
    </dgm:pt>
    <dgm:pt modelId="{F3A52F25-9A69-4A55-AB95-CBFC88ABC2F8}" type="pres">
      <dgm:prSet presAssocID="{F28E6414-2F39-430A-BD82-966D1F0FC2A7}" presName="space" presStyleCnt="0"/>
      <dgm:spPr/>
    </dgm:pt>
    <dgm:pt modelId="{77F65A9A-A552-4E79-A445-D86D3366106B}" type="pres">
      <dgm:prSet presAssocID="{6E91D3C3-A25D-4B2E-A4BA-9B7EF9B13363}" presName="composite" presStyleCnt="0"/>
      <dgm:spPr/>
    </dgm:pt>
    <dgm:pt modelId="{1CA08705-0742-4DA7-AAAF-8CB9DCC63BBB}" type="pres">
      <dgm:prSet presAssocID="{6E91D3C3-A25D-4B2E-A4BA-9B7EF9B13363}" presName="LShape" presStyleLbl="alignNode1" presStyleIdx="2" presStyleCnt="9"/>
      <dgm:spPr/>
    </dgm:pt>
    <dgm:pt modelId="{8954DEF7-48B7-4F45-80A0-2A609B974F5D}" type="pres">
      <dgm:prSet presAssocID="{6E91D3C3-A25D-4B2E-A4BA-9B7EF9B1336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89A9803-B144-4CB8-A2E1-AEC7B06DDAC3}" type="pres">
      <dgm:prSet presAssocID="{6E91D3C3-A25D-4B2E-A4BA-9B7EF9B13363}" presName="Triangle" presStyleLbl="alignNode1" presStyleIdx="3" presStyleCnt="9"/>
      <dgm:spPr/>
    </dgm:pt>
    <dgm:pt modelId="{773198E2-895C-4074-B6F6-74F2B7047371}" type="pres">
      <dgm:prSet presAssocID="{87147CAF-5D69-49E1-A410-3D1299871324}" presName="sibTrans" presStyleCnt="0"/>
      <dgm:spPr/>
    </dgm:pt>
    <dgm:pt modelId="{40F6E598-596B-46A4-ACB8-3872E036B33F}" type="pres">
      <dgm:prSet presAssocID="{87147CAF-5D69-49E1-A410-3D1299871324}" presName="space" presStyleCnt="0"/>
      <dgm:spPr/>
    </dgm:pt>
    <dgm:pt modelId="{7C9D708E-2AA5-4B47-B9E2-6736FF5E60A9}" type="pres">
      <dgm:prSet presAssocID="{0D1AC599-2C6A-4815-A01C-7124F00EF76A}" presName="composite" presStyleCnt="0"/>
      <dgm:spPr/>
    </dgm:pt>
    <dgm:pt modelId="{6B23A8B2-8E00-4642-B82A-ABA64BC0FB1B}" type="pres">
      <dgm:prSet presAssocID="{0D1AC599-2C6A-4815-A01C-7124F00EF76A}" presName="LShape" presStyleLbl="alignNode1" presStyleIdx="4" presStyleCnt="9"/>
      <dgm:spPr/>
    </dgm:pt>
    <dgm:pt modelId="{C6EDC1D6-CC6F-4A7E-8165-30F59116703F}" type="pres">
      <dgm:prSet presAssocID="{0D1AC599-2C6A-4815-A01C-7124F00EF76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65C667-8879-4406-9FA4-DEF1E8D7BA89}" type="pres">
      <dgm:prSet presAssocID="{0D1AC599-2C6A-4815-A01C-7124F00EF76A}" presName="Triangle" presStyleLbl="alignNode1" presStyleIdx="5" presStyleCnt="9"/>
      <dgm:spPr/>
    </dgm:pt>
    <dgm:pt modelId="{3373460B-E7AF-486C-AA88-2DC6C4CD7C21}" type="pres">
      <dgm:prSet presAssocID="{2AAEF6DC-3B0D-4AE6-9DA0-04C959C4AC84}" presName="sibTrans" presStyleCnt="0"/>
      <dgm:spPr/>
    </dgm:pt>
    <dgm:pt modelId="{5FDA5B86-EC3C-4963-9D1A-4DF7DDD30CEB}" type="pres">
      <dgm:prSet presAssocID="{2AAEF6DC-3B0D-4AE6-9DA0-04C959C4AC84}" presName="space" presStyleCnt="0"/>
      <dgm:spPr/>
    </dgm:pt>
    <dgm:pt modelId="{0368920B-E8C1-4EC4-9526-AB461E8B51EE}" type="pres">
      <dgm:prSet presAssocID="{B263576E-BE1C-4315-8DEC-7A4FFF40D1AC}" presName="composite" presStyleCnt="0"/>
      <dgm:spPr/>
    </dgm:pt>
    <dgm:pt modelId="{13CC1B43-C869-4146-9B0D-D038A56CC958}" type="pres">
      <dgm:prSet presAssocID="{B263576E-BE1C-4315-8DEC-7A4FFF40D1AC}" presName="LShape" presStyleLbl="alignNode1" presStyleIdx="6" presStyleCnt="9"/>
      <dgm:spPr/>
    </dgm:pt>
    <dgm:pt modelId="{AFED2313-6D1E-4DDF-89EC-508A432DA49A}" type="pres">
      <dgm:prSet presAssocID="{B263576E-BE1C-4315-8DEC-7A4FFF40D1A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AEAC6B6-95AB-4D34-83B9-BBB2F9CB287C}" type="pres">
      <dgm:prSet presAssocID="{B263576E-BE1C-4315-8DEC-7A4FFF40D1AC}" presName="Triangle" presStyleLbl="alignNode1" presStyleIdx="7" presStyleCnt="9"/>
      <dgm:spPr/>
    </dgm:pt>
    <dgm:pt modelId="{4E4047C6-C57B-487A-A35C-3F4025795B06}" type="pres">
      <dgm:prSet presAssocID="{0F9D3F79-973F-4A63-98C9-B7FECA552143}" presName="sibTrans" presStyleCnt="0"/>
      <dgm:spPr/>
    </dgm:pt>
    <dgm:pt modelId="{969578B4-D661-45F9-89A7-E827E4134AAE}" type="pres">
      <dgm:prSet presAssocID="{0F9D3F79-973F-4A63-98C9-B7FECA552143}" presName="space" presStyleCnt="0"/>
      <dgm:spPr/>
    </dgm:pt>
    <dgm:pt modelId="{FED8A35F-12DA-4502-8564-20528D1855A5}" type="pres">
      <dgm:prSet presAssocID="{EE8A9079-A8D0-46F1-B261-C126C3279C6D}" presName="composite" presStyleCnt="0"/>
      <dgm:spPr/>
    </dgm:pt>
    <dgm:pt modelId="{E8E78450-89A3-4CDD-8BCE-BBBE73B83E0E}" type="pres">
      <dgm:prSet presAssocID="{EE8A9079-A8D0-46F1-B261-C126C3279C6D}" presName="LShape" presStyleLbl="alignNode1" presStyleIdx="8" presStyleCnt="9"/>
      <dgm:spPr/>
    </dgm:pt>
    <dgm:pt modelId="{EAF5640F-F402-4CA0-86A5-EEB02A5B073E}" type="pres">
      <dgm:prSet presAssocID="{EE8A9079-A8D0-46F1-B261-C126C3279C6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FA5E635-0AD2-44E7-83E1-68608F4B35FB}" srcId="{D73BF132-A2AD-4F73-B364-406D6CE99E2F}" destId="{006D5459-B344-423E-AFE0-90C18A7880A1}" srcOrd="0" destOrd="0" parTransId="{12C407A0-4C4F-4F24-8B73-4E9F0A370C66}" sibTransId="{F28E6414-2F39-430A-BD82-966D1F0FC2A7}"/>
    <dgm:cxn modelId="{D4E32532-00C2-4277-8B57-D05087583AE0}" type="presOf" srcId="{D73BF132-A2AD-4F73-B364-406D6CE99E2F}" destId="{D73D33E0-7295-432C-A16C-3AD11554EF86}" srcOrd="0" destOrd="0" presId="urn:microsoft.com/office/officeart/2009/3/layout/StepUpProcess"/>
    <dgm:cxn modelId="{2F209600-66BE-4D07-8AE5-2A7B9EE1F101}" srcId="{D73BF132-A2AD-4F73-B364-406D6CE99E2F}" destId="{B263576E-BE1C-4315-8DEC-7A4FFF40D1AC}" srcOrd="3" destOrd="0" parTransId="{443DF12E-8060-47FD-9942-E35B97BB8A33}" sibTransId="{0F9D3F79-973F-4A63-98C9-B7FECA552143}"/>
    <dgm:cxn modelId="{B3F3942A-5447-4C15-9D29-55156DACF043}" type="presOf" srcId="{0D1AC599-2C6A-4815-A01C-7124F00EF76A}" destId="{C6EDC1D6-CC6F-4A7E-8165-30F59116703F}" srcOrd="0" destOrd="0" presId="urn:microsoft.com/office/officeart/2009/3/layout/StepUpProcess"/>
    <dgm:cxn modelId="{4E9AD0E5-3519-4F02-8ED8-B6A0CDEC054E}" srcId="{D73BF132-A2AD-4F73-B364-406D6CE99E2F}" destId="{EE8A9079-A8D0-46F1-B261-C126C3279C6D}" srcOrd="4" destOrd="0" parTransId="{2FDC738E-47EF-43A6-9F56-0CCB95FBF75B}" sibTransId="{7E5D0F41-2938-4B82-B422-153BDA64E9FE}"/>
    <dgm:cxn modelId="{54550A48-B5F8-434D-A3AE-29C5D68FB147}" type="presOf" srcId="{B263576E-BE1C-4315-8DEC-7A4FFF40D1AC}" destId="{AFED2313-6D1E-4DDF-89EC-508A432DA49A}" srcOrd="0" destOrd="0" presId="urn:microsoft.com/office/officeart/2009/3/layout/StepUpProcess"/>
    <dgm:cxn modelId="{C4CC0D70-4A11-4A77-BBC4-52DD2168FD97}" type="presOf" srcId="{6E91D3C3-A25D-4B2E-A4BA-9B7EF9B13363}" destId="{8954DEF7-48B7-4F45-80A0-2A609B974F5D}" srcOrd="0" destOrd="0" presId="urn:microsoft.com/office/officeart/2009/3/layout/StepUpProcess"/>
    <dgm:cxn modelId="{05BE6298-748A-4BAF-A490-62421891E7D5}" srcId="{D73BF132-A2AD-4F73-B364-406D6CE99E2F}" destId="{6E91D3C3-A25D-4B2E-A4BA-9B7EF9B13363}" srcOrd="1" destOrd="0" parTransId="{984F66EC-80A0-434B-9893-76AA9B8D6B61}" sibTransId="{87147CAF-5D69-49E1-A410-3D1299871324}"/>
    <dgm:cxn modelId="{12E4BD22-95D2-4DA6-8A06-3767ED718797}" type="presOf" srcId="{EE8A9079-A8D0-46F1-B261-C126C3279C6D}" destId="{EAF5640F-F402-4CA0-86A5-EEB02A5B073E}" srcOrd="0" destOrd="0" presId="urn:microsoft.com/office/officeart/2009/3/layout/StepUpProcess"/>
    <dgm:cxn modelId="{19F9ADE9-87F8-4483-8BDB-B477927B3FD6}" srcId="{D73BF132-A2AD-4F73-B364-406D6CE99E2F}" destId="{0D1AC599-2C6A-4815-A01C-7124F00EF76A}" srcOrd="2" destOrd="0" parTransId="{9231D092-41E4-4F90-B641-C51F6DFA7569}" sibTransId="{2AAEF6DC-3B0D-4AE6-9DA0-04C959C4AC84}"/>
    <dgm:cxn modelId="{B92F10F5-DAF8-4F8B-9AD2-6CD229D47020}" type="presOf" srcId="{006D5459-B344-423E-AFE0-90C18A7880A1}" destId="{E811E139-C36C-487B-8775-0B3014BD8AD8}" srcOrd="0" destOrd="0" presId="urn:microsoft.com/office/officeart/2009/3/layout/StepUpProcess"/>
    <dgm:cxn modelId="{9B0A5464-9C4F-4C5B-937C-C383B2BA91D5}" type="presParOf" srcId="{D73D33E0-7295-432C-A16C-3AD11554EF86}" destId="{D1743203-7E9F-4A68-A933-CD4FA5637794}" srcOrd="0" destOrd="0" presId="urn:microsoft.com/office/officeart/2009/3/layout/StepUpProcess"/>
    <dgm:cxn modelId="{91268166-7043-4ABB-B603-F389A98546CA}" type="presParOf" srcId="{D1743203-7E9F-4A68-A933-CD4FA5637794}" destId="{AEE67BD6-9AAB-4E41-BEB7-289FB6B5DA0C}" srcOrd="0" destOrd="0" presId="urn:microsoft.com/office/officeart/2009/3/layout/StepUpProcess"/>
    <dgm:cxn modelId="{4AC13CF6-C8BC-492C-8321-9A606EBD0B7F}" type="presParOf" srcId="{D1743203-7E9F-4A68-A933-CD4FA5637794}" destId="{E811E139-C36C-487B-8775-0B3014BD8AD8}" srcOrd="1" destOrd="0" presId="urn:microsoft.com/office/officeart/2009/3/layout/StepUpProcess"/>
    <dgm:cxn modelId="{422D2410-D4CD-46DA-9BA5-4487A1D43D69}" type="presParOf" srcId="{D1743203-7E9F-4A68-A933-CD4FA5637794}" destId="{6E20B94B-D4AD-4F77-8F93-9C3CC62F6379}" srcOrd="2" destOrd="0" presId="urn:microsoft.com/office/officeart/2009/3/layout/StepUpProcess"/>
    <dgm:cxn modelId="{AC6110A5-AC34-4427-9E51-600C9F7EE7D6}" type="presParOf" srcId="{D73D33E0-7295-432C-A16C-3AD11554EF86}" destId="{CEA61755-3F1A-487C-9A47-A1DA4C0FD35C}" srcOrd="1" destOrd="0" presId="urn:microsoft.com/office/officeart/2009/3/layout/StepUpProcess"/>
    <dgm:cxn modelId="{E0FF0C19-D5F7-442C-BDE2-947B2E3822B1}" type="presParOf" srcId="{CEA61755-3F1A-487C-9A47-A1DA4C0FD35C}" destId="{F3A52F25-9A69-4A55-AB95-CBFC88ABC2F8}" srcOrd="0" destOrd="0" presId="urn:microsoft.com/office/officeart/2009/3/layout/StepUpProcess"/>
    <dgm:cxn modelId="{B1CF1E4F-72C8-434E-9C95-8614B5CEDBCB}" type="presParOf" srcId="{D73D33E0-7295-432C-A16C-3AD11554EF86}" destId="{77F65A9A-A552-4E79-A445-D86D3366106B}" srcOrd="2" destOrd="0" presId="urn:microsoft.com/office/officeart/2009/3/layout/StepUpProcess"/>
    <dgm:cxn modelId="{BF99CA78-1A65-4E5E-935E-D1B5F537BA0C}" type="presParOf" srcId="{77F65A9A-A552-4E79-A445-D86D3366106B}" destId="{1CA08705-0742-4DA7-AAAF-8CB9DCC63BBB}" srcOrd="0" destOrd="0" presId="urn:microsoft.com/office/officeart/2009/3/layout/StepUpProcess"/>
    <dgm:cxn modelId="{F291780D-8773-4AAD-96C1-BB09E7E71A9A}" type="presParOf" srcId="{77F65A9A-A552-4E79-A445-D86D3366106B}" destId="{8954DEF7-48B7-4F45-80A0-2A609B974F5D}" srcOrd="1" destOrd="0" presId="urn:microsoft.com/office/officeart/2009/3/layout/StepUpProcess"/>
    <dgm:cxn modelId="{41CA94E9-4D4C-430F-B493-E811E4070669}" type="presParOf" srcId="{77F65A9A-A552-4E79-A445-D86D3366106B}" destId="{689A9803-B144-4CB8-A2E1-AEC7B06DDAC3}" srcOrd="2" destOrd="0" presId="urn:microsoft.com/office/officeart/2009/3/layout/StepUpProcess"/>
    <dgm:cxn modelId="{FAD4514C-3D22-4339-B162-E47BD7EF1651}" type="presParOf" srcId="{D73D33E0-7295-432C-A16C-3AD11554EF86}" destId="{773198E2-895C-4074-B6F6-74F2B7047371}" srcOrd="3" destOrd="0" presId="urn:microsoft.com/office/officeart/2009/3/layout/StepUpProcess"/>
    <dgm:cxn modelId="{308C29FB-BD7D-40CA-8D63-7E8729430BC5}" type="presParOf" srcId="{773198E2-895C-4074-B6F6-74F2B7047371}" destId="{40F6E598-596B-46A4-ACB8-3872E036B33F}" srcOrd="0" destOrd="0" presId="urn:microsoft.com/office/officeart/2009/3/layout/StepUpProcess"/>
    <dgm:cxn modelId="{315DF2A9-6456-4285-B957-6500D7CFA54A}" type="presParOf" srcId="{D73D33E0-7295-432C-A16C-3AD11554EF86}" destId="{7C9D708E-2AA5-4B47-B9E2-6736FF5E60A9}" srcOrd="4" destOrd="0" presId="urn:microsoft.com/office/officeart/2009/3/layout/StepUpProcess"/>
    <dgm:cxn modelId="{7A8B30AC-F6A0-43A3-8DCD-C12C05D45119}" type="presParOf" srcId="{7C9D708E-2AA5-4B47-B9E2-6736FF5E60A9}" destId="{6B23A8B2-8E00-4642-B82A-ABA64BC0FB1B}" srcOrd="0" destOrd="0" presId="urn:microsoft.com/office/officeart/2009/3/layout/StepUpProcess"/>
    <dgm:cxn modelId="{0727DBC9-058C-45CC-A50A-B0FD38BA05BA}" type="presParOf" srcId="{7C9D708E-2AA5-4B47-B9E2-6736FF5E60A9}" destId="{C6EDC1D6-CC6F-4A7E-8165-30F59116703F}" srcOrd="1" destOrd="0" presId="urn:microsoft.com/office/officeart/2009/3/layout/StepUpProcess"/>
    <dgm:cxn modelId="{A9382F86-D1E6-46B0-8ADD-49202D4E2E32}" type="presParOf" srcId="{7C9D708E-2AA5-4B47-B9E2-6736FF5E60A9}" destId="{A965C667-8879-4406-9FA4-DEF1E8D7BA89}" srcOrd="2" destOrd="0" presId="urn:microsoft.com/office/officeart/2009/3/layout/StepUpProcess"/>
    <dgm:cxn modelId="{8D46EA40-E36A-44C6-89E1-D5A28393599F}" type="presParOf" srcId="{D73D33E0-7295-432C-A16C-3AD11554EF86}" destId="{3373460B-E7AF-486C-AA88-2DC6C4CD7C21}" srcOrd="5" destOrd="0" presId="urn:microsoft.com/office/officeart/2009/3/layout/StepUpProcess"/>
    <dgm:cxn modelId="{41831A13-E690-4002-8A9D-EE4592686FE6}" type="presParOf" srcId="{3373460B-E7AF-486C-AA88-2DC6C4CD7C21}" destId="{5FDA5B86-EC3C-4963-9D1A-4DF7DDD30CEB}" srcOrd="0" destOrd="0" presId="urn:microsoft.com/office/officeart/2009/3/layout/StepUpProcess"/>
    <dgm:cxn modelId="{C82C414C-D053-4918-BB4D-56BABB9D6B97}" type="presParOf" srcId="{D73D33E0-7295-432C-A16C-3AD11554EF86}" destId="{0368920B-E8C1-4EC4-9526-AB461E8B51EE}" srcOrd="6" destOrd="0" presId="urn:microsoft.com/office/officeart/2009/3/layout/StepUpProcess"/>
    <dgm:cxn modelId="{E727F41F-DC7C-472A-B332-F894864A7DE4}" type="presParOf" srcId="{0368920B-E8C1-4EC4-9526-AB461E8B51EE}" destId="{13CC1B43-C869-4146-9B0D-D038A56CC958}" srcOrd="0" destOrd="0" presId="urn:microsoft.com/office/officeart/2009/3/layout/StepUpProcess"/>
    <dgm:cxn modelId="{BAEDDE21-A65A-4465-84E7-612649ACE754}" type="presParOf" srcId="{0368920B-E8C1-4EC4-9526-AB461E8B51EE}" destId="{AFED2313-6D1E-4DDF-89EC-508A432DA49A}" srcOrd="1" destOrd="0" presId="urn:microsoft.com/office/officeart/2009/3/layout/StepUpProcess"/>
    <dgm:cxn modelId="{A32F26F2-9156-43E6-9282-37653B2ECE3C}" type="presParOf" srcId="{0368920B-E8C1-4EC4-9526-AB461E8B51EE}" destId="{CAEAC6B6-95AB-4D34-83B9-BBB2F9CB287C}" srcOrd="2" destOrd="0" presId="urn:microsoft.com/office/officeart/2009/3/layout/StepUpProcess"/>
    <dgm:cxn modelId="{57364115-BB8C-449B-BBAF-4805831E601E}" type="presParOf" srcId="{D73D33E0-7295-432C-A16C-3AD11554EF86}" destId="{4E4047C6-C57B-487A-A35C-3F4025795B06}" srcOrd="7" destOrd="0" presId="urn:microsoft.com/office/officeart/2009/3/layout/StepUpProcess"/>
    <dgm:cxn modelId="{39C48B35-8BAC-4D62-9975-C988755D4E99}" type="presParOf" srcId="{4E4047C6-C57B-487A-A35C-3F4025795B06}" destId="{969578B4-D661-45F9-89A7-E827E4134AAE}" srcOrd="0" destOrd="0" presId="urn:microsoft.com/office/officeart/2009/3/layout/StepUpProcess"/>
    <dgm:cxn modelId="{2FC9FFFA-293A-4B21-B02B-BA75E33E84D4}" type="presParOf" srcId="{D73D33E0-7295-432C-A16C-3AD11554EF86}" destId="{FED8A35F-12DA-4502-8564-20528D1855A5}" srcOrd="8" destOrd="0" presId="urn:microsoft.com/office/officeart/2009/3/layout/StepUpProcess"/>
    <dgm:cxn modelId="{C329D13C-9613-47FC-9BE0-FFAEA007105E}" type="presParOf" srcId="{FED8A35F-12DA-4502-8564-20528D1855A5}" destId="{E8E78450-89A3-4CDD-8BCE-BBBE73B83E0E}" srcOrd="0" destOrd="0" presId="urn:microsoft.com/office/officeart/2009/3/layout/StepUpProcess"/>
    <dgm:cxn modelId="{BB955F75-8A09-4B9C-82A0-61AA5F33CD07}" type="presParOf" srcId="{FED8A35F-12DA-4502-8564-20528D1855A5}" destId="{EAF5640F-F402-4CA0-86A5-EEB02A5B07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5B784-64B6-4987-BF8A-46AE08BA18D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0171795-5FBF-4C74-910B-43E1EBFAFB1C}">
      <dgm:prSet phldrT="[Tekst]" custT="1"/>
      <dgm:spPr/>
      <dgm:t>
        <a:bodyPr/>
        <a:lstStyle/>
        <a:p>
          <a:r>
            <a:rPr lang="da-DK" sz="3200" dirty="0" smtClean="0"/>
            <a:t>-</a:t>
          </a:r>
          <a:endParaRPr lang="da-DK" sz="3200" dirty="0"/>
        </a:p>
      </dgm:t>
    </dgm:pt>
    <dgm:pt modelId="{64EFDBF0-3646-4DE6-8DD9-47600282751B}" type="parTrans" cxnId="{1B03B01E-CB97-4749-BD3F-0006BCC65AF2}">
      <dgm:prSet/>
      <dgm:spPr/>
      <dgm:t>
        <a:bodyPr/>
        <a:lstStyle/>
        <a:p>
          <a:endParaRPr lang="da-DK" sz="600"/>
        </a:p>
      </dgm:t>
    </dgm:pt>
    <dgm:pt modelId="{CE0AA18C-D821-4FD6-98F0-FC81939AF682}" type="sibTrans" cxnId="{1B03B01E-CB97-4749-BD3F-0006BCC65AF2}">
      <dgm:prSet/>
      <dgm:spPr/>
      <dgm:t>
        <a:bodyPr/>
        <a:lstStyle/>
        <a:p>
          <a:endParaRPr lang="da-DK" sz="600"/>
        </a:p>
      </dgm:t>
    </dgm:pt>
    <dgm:pt modelId="{D57ED7E8-7531-488B-9A68-CF8B85D7B210}">
      <dgm:prSet phldrT="[Tekst]" custT="1"/>
      <dgm:spPr/>
      <dgm:t>
        <a:bodyPr/>
        <a:lstStyle/>
        <a:p>
          <a:r>
            <a:rPr lang="da-DK" sz="900" dirty="0" smtClean="0"/>
            <a:t>Kræver stor viden/tilbageholdenhed fra den udførende jæger</a:t>
          </a:r>
          <a:endParaRPr lang="da-DK" sz="900" dirty="0"/>
        </a:p>
      </dgm:t>
    </dgm:pt>
    <dgm:pt modelId="{0DD80610-1DC0-41B3-93A3-A0F6B259F857}" type="parTrans" cxnId="{680DB4D8-AAF2-4230-87E0-C0632BBC2283}">
      <dgm:prSet/>
      <dgm:spPr/>
      <dgm:t>
        <a:bodyPr/>
        <a:lstStyle/>
        <a:p>
          <a:endParaRPr lang="da-DK" sz="600"/>
        </a:p>
      </dgm:t>
    </dgm:pt>
    <dgm:pt modelId="{861DBCD2-1265-46D9-8479-4BB43DC784FB}" type="sibTrans" cxnId="{680DB4D8-AAF2-4230-87E0-C0632BBC2283}">
      <dgm:prSet/>
      <dgm:spPr/>
      <dgm:t>
        <a:bodyPr/>
        <a:lstStyle/>
        <a:p>
          <a:endParaRPr lang="da-DK" sz="600"/>
        </a:p>
      </dgm:t>
    </dgm:pt>
    <dgm:pt modelId="{D5953FA3-47A3-4C78-ACE2-604D84A2DE4C}">
      <dgm:prSet phldrT="[Tekst]" custT="1"/>
      <dgm:spPr/>
      <dgm:t>
        <a:bodyPr/>
        <a:lstStyle/>
        <a:p>
          <a:r>
            <a:rPr lang="da-DK" sz="900" dirty="0" smtClean="0"/>
            <a:t>Afskydning af trofæ-bærende hjorte vil være praktisk ”umulig” på selskabsjagter/trykjagter</a:t>
          </a:r>
          <a:endParaRPr lang="da-DK" sz="900" dirty="0"/>
        </a:p>
      </dgm:t>
    </dgm:pt>
    <dgm:pt modelId="{C486E6CB-22B7-4152-9A69-E0F2A426AC80}" type="parTrans" cxnId="{B9747687-D231-4A4D-97C5-2751F8A7B680}">
      <dgm:prSet/>
      <dgm:spPr/>
      <dgm:t>
        <a:bodyPr/>
        <a:lstStyle/>
        <a:p>
          <a:endParaRPr lang="da-DK" sz="600"/>
        </a:p>
      </dgm:t>
    </dgm:pt>
    <dgm:pt modelId="{1AC6A95E-F200-4C4C-B869-D366B92A03E1}" type="sibTrans" cxnId="{B9747687-D231-4A4D-97C5-2751F8A7B680}">
      <dgm:prSet/>
      <dgm:spPr/>
      <dgm:t>
        <a:bodyPr/>
        <a:lstStyle/>
        <a:p>
          <a:endParaRPr lang="da-DK" sz="600"/>
        </a:p>
      </dgm:t>
    </dgm:pt>
    <dgm:pt modelId="{97FE6980-C5B6-478D-BFB2-0319D4C45124}">
      <dgm:prSet phldrT="[Tekst]" custT="1"/>
      <dgm:spPr/>
      <dgm:t>
        <a:bodyPr/>
        <a:lstStyle/>
        <a:p>
          <a:r>
            <a:rPr lang="da-DK" sz="2800" dirty="0" smtClean="0"/>
            <a:t>+</a:t>
          </a:r>
          <a:endParaRPr lang="da-DK" sz="2800" dirty="0"/>
        </a:p>
      </dgm:t>
    </dgm:pt>
    <dgm:pt modelId="{62D7B554-C2F5-4DE7-A787-347238377748}" type="parTrans" cxnId="{C0F49078-56B7-438E-BC65-BDC3709D7CED}">
      <dgm:prSet/>
      <dgm:spPr/>
      <dgm:t>
        <a:bodyPr/>
        <a:lstStyle/>
        <a:p>
          <a:endParaRPr lang="da-DK" sz="600"/>
        </a:p>
      </dgm:t>
    </dgm:pt>
    <dgm:pt modelId="{63C960C4-11EB-4BF1-80A7-DCA42979D174}" type="sibTrans" cxnId="{C0F49078-56B7-438E-BC65-BDC3709D7CED}">
      <dgm:prSet/>
      <dgm:spPr/>
      <dgm:t>
        <a:bodyPr/>
        <a:lstStyle/>
        <a:p>
          <a:endParaRPr lang="da-DK" sz="600"/>
        </a:p>
      </dgm:t>
    </dgm:pt>
    <dgm:pt modelId="{9CD472AF-4C12-4439-9142-5BC44B833370}">
      <dgm:prSet phldrT="[Tekst]" custT="1"/>
      <dgm:spPr/>
      <dgm:t>
        <a:bodyPr/>
        <a:lstStyle/>
        <a:p>
          <a:r>
            <a:rPr lang="da-DK" sz="900" dirty="0" smtClean="0"/>
            <a:t>Hjorten er ”uskyldig” til det modsatte er bevist</a:t>
          </a:r>
          <a:endParaRPr lang="da-DK" sz="900" dirty="0"/>
        </a:p>
      </dgm:t>
    </dgm:pt>
    <dgm:pt modelId="{0CFA63C0-F9B0-4D62-8B8E-DAB956B24328}" type="parTrans" cxnId="{5540EB41-200C-4335-A325-A4B92D853BFC}">
      <dgm:prSet/>
      <dgm:spPr/>
      <dgm:t>
        <a:bodyPr/>
        <a:lstStyle/>
        <a:p>
          <a:endParaRPr lang="da-DK" sz="600"/>
        </a:p>
      </dgm:t>
    </dgm:pt>
    <dgm:pt modelId="{CA79B65B-6E8E-405E-B474-0AF190495FF9}" type="sibTrans" cxnId="{5540EB41-200C-4335-A325-A4B92D853BFC}">
      <dgm:prSet/>
      <dgm:spPr/>
      <dgm:t>
        <a:bodyPr/>
        <a:lstStyle/>
        <a:p>
          <a:endParaRPr lang="da-DK" sz="600"/>
        </a:p>
      </dgm:t>
    </dgm:pt>
    <dgm:pt modelId="{8A9F3A91-8AAD-4566-8919-BE2879C01E2D}">
      <dgm:prSet phldrT="[Tekst]" custT="1"/>
      <dgm:spPr/>
      <dgm:t>
        <a:bodyPr/>
        <a:lstStyle/>
        <a:p>
          <a:r>
            <a:rPr lang="da-DK" sz="900" dirty="0" smtClean="0"/>
            <a:t>Gennemsnitsalderen vil, alt andet lige, stige</a:t>
          </a:r>
          <a:endParaRPr lang="da-DK" sz="900" dirty="0"/>
        </a:p>
      </dgm:t>
    </dgm:pt>
    <dgm:pt modelId="{850CAF51-EE77-4D09-B726-F17C32CB4C2A}" type="parTrans" cxnId="{CBE07CF6-5C8C-464B-8DE7-1974DBCC71B5}">
      <dgm:prSet/>
      <dgm:spPr/>
      <dgm:t>
        <a:bodyPr/>
        <a:lstStyle/>
        <a:p>
          <a:endParaRPr lang="da-DK" sz="600"/>
        </a:p>
      </dgm:t>
    </dgm:pt>
    <dgm:pt modelId="{7F6A09B4-EA5E-49F4-80A9-607D0C62595E}" type="sibTrans" cxnId="{CBE07CF6-5C8C-464B-8DE7-1974DBCC71B5}">
      <dgm:prSet/>
      <dgm:spPr/>
      <dgm:t>
        <a:bodyPr/>
        <a:lstStyle/>
        <a:p>
          <a:endParaRPr lang="da-DK" sz="600"/>
        </a:p>
      </dgm:t>
    </dgm:pt>
    <dgm:pt modelId="{B603D01B-924D-49B0-A16D-F4760E683D72}">
      <dgm:prSet phldrT="[Tekst]" custT="1"/>
      <dgm:spPr/>
      <dgm:t>
        <a:bodyPr/>
        <a:lstStyle/>
        <a:p>
          <a:r>
            <a:rPr lang="da-DK" sz="900" dirty="0" smtClean="0"/>
            <a:t>Mulighed for at tage dårlige ”</a:t>
          </a:r>
          <a:r>
            <a:rPr lang="da-DK" sz="900" dirty="0" err="1" smtClean="0"/>
            <a:t>trofæ’er</a:t>
          </a:r>
          <a:r>
            <a:rPr lang="da-DK" sz="900" dirty="0" smtClean="0"/>
            <a:t>” ud af avlen</a:t>
          </a:r>
          <a:endParaRPr lang="da-DK" sz="900" dirty="0"/>
        </a:p>
      </dgm:t>
    </dgm:pt>
    <dgm:pt modelId="{4A658F49-DFFF-4EE0-8DAD-9C9FEE81492A}" type="parTrans" cxnId="{C21E11C6-0290-468D-B7EC-424499D36E03}">
      <dgm:prSet/>
      <dgm:spPr/>
      <dgm:t>
        <a:bodyPr/>
        <a:lstStyle/>
        <a:p>
          <a:endParaRPr lang="da-DK" sz="600"/>
        </a:p>
      </dgm:t>
    </dgm:pt>
    <dgm:pt modelId="{D2781F9D-CB4A-483D-91D5-E44FA3019CF1}" type="sibTrans" cxnId="{C21E11C6-0290-468D-B7EC-424499D36E03}">
      <dgm:prSet/>
      <dgm:spPr/>
      <dgm:t>
        <a:bodyPr/>
        <a:lstStyle/>
        <a:p>
          <a:endParaRPr lang="da-DK" sz="600"/>
        </a:p>
      </dgm:t>
    </dgm:pt>
    <dgm:pt modelId="{2D920E93-3A5D-49F9-8F7F-494D47B9E593}">
      <dgm:prSet phldrT="[Tekst]" custT="1"/>
      <dgm:spPr/>
      <dgm:t>
        <a:bodyPr/>
        <a:lstStyle/>
        <a:p>
          <a:r>
            <a:rPr lang="da-DK" sz="900" dirty="0" smtClean="0"/>
            <a:t>Trofækvaliteten vil øges</a:t>
          </a:r>
          <a:endParaRPr lang="da-DK" sz="900" dirty="0"/>
        </a:p>
      </dgm:t>
    </dgm:pt>
    <dgm:pt modelId="{D160A0A1-740C-4EDE-84CB-2BD3AFC31E58}" type="parTrans" cxnId="{5CBAF987-FDC1-44EB-BCCC-493D5833A879}">
      <dgm:prSet/>
      <dgm:spPr/>
      <dgm:t>
        <a:bodyPr/>
        <a:lstStyle/>
        <a:p>
          <a:endParaRPr lang="da-DK" sz="1200"/>
        </a:p>
      </dgm:t>
    </dgm:pt>
    <dgm:pt modelId="{C3674F28-5D57-458D-B4CF-DADDA4FAA341}" type="sibTrans" cxnId="{5CBAF987-FDC1-44EB-BCCC-493D5833A879}">
      <dgm:prSet/>
      <dgm:spPr/>
      <dgm:t>
        <a:bodyPr/>
        <a:lstStyle/>
        <a:p>
          <a:endParaRPr lang="da-DK" sz="1200"/>
        </a:p>
      </dgm:t>
    </dgm:pt>
    <dgm:pt modelId="{178247D6-090E-4D2F-8C53-27CAA7DCFC14}">
      <dgm:prSet phldrT="[Tekst]" custT="1"/>
      <dgm:spPr/>
      <dgm:t>
        <a:bodyPr/>
        <a:lstStyle/>
        <a:p>
          <a:r>
            <a:rPr lang="da-DK" sz="900" dirty="0" smtClean="0"/>
            <a:t>I områder med lav bestandstæthed, vil antal nedlagte hjorte på kort sigt falde </a:t>
          </a:r>
          <a:endParaRPr lang="da-DK" sz="900" dirty="0"/>
        </a:p>
      </dgm:t>
    </dgm:pt>
    <dgm:pt modelId="{03DE1DA8-85CB-4753-A5DA-88639C1AF931}" type="parTrans" cxnId="{CA92FD0C-AB08-47A2-844A-DB1F0F83AAFE}">
      <dgm:prSet/>
      <dgm:spPr/>
      <dgm:t>
        <a:bodyPr/>
        <a:lstStyle/>
        <a:p>
          <a:endParaRPr lang="da-DK" sz="1600"/>
        </a:p>
      </dgm:t>
    </dgm:pt>
    <dgm:pt modelId="{AED599A7-CF9F-4F9D-B5EF-90A3EE06223C}" type="sibTrans" cxnId="{CA92FD0C-AB08-47A2-844A-DB1F0F83AAFE}">
      <dgm:prSet/>
      <dgm:spPr/>
      <dgm:t>
        <a:bodyPr/>
        <a:lstStyle/>
        <a:p>
          <a:endParaRPr lang="da-DK" sz="1600"/>
        </a:p>
      </dgm:t>
    </dgm:pt>
    <dgm:pt modelId="{DF1392A5-28BB-41EA-AA96-797051BAD87F}" type="pres">
      <dgm:prSet presAssocID="{3A75B784-64B6-4987-BF8A-46AE08BA18D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67D77E8B-5982-42E0-916B-D950A6DA2779}" type="pres">
      <dgm:prSet presAssocID="{3A75B784-64B6-4987-BF8A-46AE08BA18DB}" presName="dummyMaxCanvas" presStyleCnt="0"/>
      <dgm:spPr/>
    </dgm:pt>
    <dgm:pt modelId="{3F2074B9-48EF-4860-8E06-15F44A859173}" type="pres">
      <dgm:prSet presAssocID="{3A75B784-64B6-4987-BF8A-46AE08BA18DB}" presName="parentComposite" presStyleCnt="0"/>
      <dgm:spPr/>
    </dgm:pt>
    <dgm:pt modelId="{C99F44C1-9DF3-45EF-AF05-7C4B8000BFB9}" type="pres">
      <dgm:prSet presAssocID="{3A75B784-64B6-4987-BF8A-46AE08BA18D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da-DK"/>
        </a:p>
      </dgm:t>
    </dgm:pt>
    <dgm:pt modelId="{A92CEF8E-102E-4425-9AD8-930411FFDA89}" type="pres">
      <dgm:prSet presAssocID="{3A75B784-64B6-4987-BF8A-46AE08BA18D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da-DK"/>
        </a:p>
      </dgm:t>
    </dgm:pt>
    <dgm:pt modelId="{6601AA89-F1F9-4711-AD8D-49E8CC16C7AA}" type="pres">
      <dgm:prSet presAssocID="{3A75B784-64B6-4987-BF8A-46AE08BA18DB}" presName="childrenComposite" presStyleCnt="0"/>
      <dgm:spPr/>
    </dgm:pt>
    <dgm:pt modelId="{03ABE6F1-E0EC-4A4B-BBCA-0318C40CF3FF}" type="pres">
      <dgm:prSet presAssocID="{3A75B784-64B6-4987-BF8A-46AE08BA18DB}" presName="dummyMaxCanvas_ChildArea" presStyleCnt="0"/>
      <dgm:spPr/>
    </dgm:pt>
    <dgm:pt modelId="{0AA29E0E-2D62-49A0-852F-F71F40EE305E}" type="pres">
      <dgm:prSet presAssocID="{3A75B784-64B6-4987-BF8A-46AE08BA18DB}" presName="fulcrum" presStyleLbl="alignAccFollowNode1" presStyleIdx="2" presStyleCnt="4"/>
      <dgm:spPr/>
    </dgm:pt>
    <dgm:pt modelId="{8FC9580A-4894-4A48-B465-6FA9F714613C}" type="pres">
      <dgm:prSet presAssocID="{3A75B784-64B6-4987-BF8A-46AE08BA18DB}" presName="balance_34" presStyleLbl="alignAccFollowNode1" presStyleIdx="3" presStyleCnt="4">
        <dgm:presLayoutVars>
          <dgm:bulletEnabled val="1"/>
        </dgm:presLayoutVars>
      </dgm:prSet>
      <dgm:spPr/>
    </dgm:pt>
    <dgm:pt modelId="{DE4E469E-2D65-46AB-AAE3-436467221F68}" type="pres">
      <dgm:prSet presAssocID="{3A75B784-64B6-4987-BF8A-46AE08BA18DB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686A1CA-5D0A-4861-9FD7-DDC7156EBB59}" type="pres">
      <dgm:prSet presAssocID="{3A75B784-64B6-4987-BF8A-46AE08BA18DB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2204925-FD73-4E53-A650-5BC9437DD5C3}" type="pres">
      <dgm:prSet presAssocID="{3A75B784-64B6-4987-BF8A-46AE08BA18DB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809338-CF5D-4AC9-AE30-D70FC968BD3C}" type="pres">
      <dgm:prSet presAssocID="{3A75B784-64B6-4987-BF8A-46AE08BA18DB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C3B5D23-0660-48C0-AB0B-2526265B4EA8}" type="pres">
      <dgm:prSet presAssocID="{3A75B784-64B6-4987-BF8A-46AE08BA18DB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15FAB94-2023-48C6-B3A2-76F5E0750C24}" type="pres">
      <dgm:prSet presAssocID="{3A75B784-64B6-4987-BF8A-46AE08BA18DB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90FF4A4-CC3E-4902-A334-78AD3B72C331}" type="pres">
      <dgm:prSet presAssocID="{3A75B784-64B6-4987-BF8A-46AE08BA18DB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B711B3F-2539-432B-BC8A-733BB87DDA3D}" type="presOf" srcId="{60171795-5FBF-4C74-910B-43E1EBFAFB1C}" destId="{C99F44C1-9DF3-45EF-AF05-7C4B8000BFB9}" srcOrd="0" destOrd="0" presId="urn:microsoft.com/office/officeart/2005/8/layout/balance1"/>
    <dgm:cxn modelId="{CBE07CF6-5C8C-464B-8DE7-1974DBCC71B5}" srcId="{97FE6980-C5B6-478D-BFB2-0319D4C45124}" destId="{8A9F3A91-8AAD-4566-8919-BE2879C01E2D}" srcOrd="1" destOrd="0" parTransId="{850CAF51-EE77-4D09-B726-F17C32CB4C2A}" sibTransId="{7F6A09B4-EA5E-49F4-80A9-607D0C62595E}"/>
    <dgm:cxn modelId="{B9747687-D231-4A4D-97C5-2751F8A7B680}" srcId="{60171795-5FBF-4C74-910B-43E1EBFAFB1C}" destId="{D5953FA3-47A3-4C78-ACE2-604D84A2DE4C}" srcOrd="1" destOrd="0" parTransId="{C486E6CB-22B7-4152-9A69-E0F2A426AC80}" sibTransId="{1AC6A95E-F200-4C4C-B869-D366B92A03E1}"/>
    <dgm:cxn modelId="{C0F49078-56B7-438E-BC65-BDC3709D7CED}" srcId="{3A75B784-64B6-4987-BF8A-46AE08BA18DB}" destId="{97FE6980-C5B6-478D-BFB2-0319D4C45124}" srcOrd="1" destOrd="0" parTransId="{62D7B554-C2F5-4DE7-A787-347238377748}" sibTransId="{63C960C4-11EB-4BF1-80A7-DCA42979D174}"/>
    <dgm:cxn modelId="{C5C00507-8DB2-4B9C-AFC4-3F1FD8F429CF}" type="presOf" srcId="{2D920E93-3A5D-49F9-8F7F-494D47B9E593}" destId="{8E809338-CF5D-4AC9-AE30-D70FC968BD3C}" srcOrd="0" destOrd="0" presId="urn:microsoft.com/office/officeart/2005/8/layout/balance1"/>
    <dgm:cxn modelId="{A037269B-02F7-425C-B415-8C07655C93B8}" type="presOf" srcId="{9CD472AF-4C12-4439-9142-5BC44B833370}" destId="{DE4E469E-2D65-46AB-AAE3-436467221F68}" srcOrd="0" destOrd="0" presId="urn:microsoft.com/office/officeart/2005/8/layout/balance1"/>
    <dgm:cxn modelId="{583711B9-BBD7-40E1-9914-4052708CCB98}" type="presOf" srcId="{8A9F3A91-8AAD-4566-8919-BE2879C01E2D}" destId="{8686A1CA-5D0A-4861-9FD7-DDC7156EBB59}" srcOrd="0" destOrd="0" presId="urn:microsoft.com/office/officeart/2005/8/layout/balance1"/>
    <dgm:cxn modelId="{F076E777-2F7A-46B2-9BBC-F0B009C6D8C0}" type="presOf" srcId="{3A75B784-64B6-4987-BF8A-46AE08BA18DB}" destId="{DF1392A5-28BB-41EA-AA96-797051BAD87F}" srcOrd="0" destOrd="0" presId="urn:microsoft.com/office/officeart/2005/8/layout/balance1"/>
    <dgm:cxn modelId="{6F1544E0-93B1-4BB1-9045-E651FC06F31C}" type="presOf" srcId="{97FE6980-C5B6-478D-BFB2-0319D4C45124}" destId="{A92CEF8E-102E-4425-9AD8-930411FFDA89}" srcOrd="0" destOrd="0" presId="urn:microsoft.com/office/officeart/2005/8/layout/balance1"/>
    <dgm:cxn modelId="{3BC8FB69-7EAA-413E-B069-91739C0DD212}" type="presOf" srcId="{B603D01B-924D-49B0-A16D-F4760E683D72}" destId="{82204925-FD73-4E53-A650-5BC9437DD5C3}" srcOrd="0" destOrd="0" presId="urn:microsoft.com/office/officeart/2005/8/layout/balance1"/>
    <dgm:cxn modelId="{680DB4D8-AAF2-4230-87E0-C0632BBC2283}" srcId="{60171795-5FBF-4C74-910B-43E1EBFAFB1C}" destId="{D57ED7E8-7531-488B-9A68-CF8B85D7B210}" srcOrd="0" destOrd="0" parTransId="{0DD80610-1DC0-41B3-93A3-A0F6B259F857}" sibTransId="{861DBCD2-1265-46D9-8479-4BB43DC784FB}"/>
    <dgm:cxn modelId="{CA92FD0C-AB08-47A2-844A-DB1F0F83AAFE}" srcId="{60171795-5FBF-4C74-910B-43E1EBFAFB1C}" destId="{178247D6-090E-4D2F-8C53-27CAA7DCFC14}" srcOrd="2" destOrd="0" parTransId="{03DE1DA8-85CB-4753-A5DA-88639C1AF931}" sibTransId="{AED599A7-CF9F-4F9D-B5EF-90A3EE06223C}"/>
    <dgm:cxn modelId="{C21E11C6-0290-468D-B7EC-424499D36E03}" srcId="{97FE6980-C5B6-478D-BFB2-0319D4C45124}" destId="{B603D01B-924D-49B0-A16D-F4760E683D72}" srcOrd="2" destOrd="0" parTransId="{4A658F49-DFFF-4EE0-8DAD-9C9FEE81492A}" sibTransId="{D2781F9D-CB4A-483D-91D5-E44FA3019CF1}"/>
    <dgm:cxn modelId="{900B9184-B6F1-440E-9A22-85606AA1D05E}" type="presOf" srcId="{178247D6-090E-4D2F-8C53-27CAA7DCFC14}" destId="{590FF4A4-CC3E-4902-A334-78AD3B72C331}" srcOrd="0" destOrd="0" presId="urn:microsoft.com/office/officeart/2005/8/layout/balance1"/>
    <dgm:cxn modelId="{0DA18333-B35C-4513-919B-3D38E889A8F7}" type="presOf" srcId="{D57ED7E8-7531-488B-9A68-CF8B85D7B210}" destId="{3C3B5D23-0660-48C0-AB0B-2526265B4EA8}" srcOrd="0" destOrd="0" presId="urn:microsoft.com/office/officeart/2005/8/layout/balance1"/>
    <dgm:cxn modelId="{5540EB41-200C-4335-A325-A4B92D853BFC}" srcId="{97FE6980-C5B6-478D-BFB2-0319D4C45124}" destId="{9CD472AF-4C12-4439-9142-5BC44B833370}" srcOrd="0" destOrd="0" parTransId="{0CFA63C0-F9B0-4D62-8B8E-DAB956B24328}" sibTransId="{CA79B65B-6E8E-405E-B474-0AF190495FF9}"/>
    <dgm:cxn modelId="{5CBAF987-FDC1-44EB-BCCC-493D5833A879}" srcId="{97FE6980-C5B6-478D-BFB2-0319D4C45124}" destId="{2D920E93-3A5D-49F9-8F7F-494D47B9E593}" srcOrd="3" destOrd="0" parTransId="{D160A0A1-740C-4EDE-84CB-2BD3AFC31E58}" sibTransId="{C3674F28-5D57-458D-B4CF-DADDA4FAA341}"/>
    <dgm:cxn modelId="{1B03B01E-CB97-4749-BD3F-0006BCC65AF2}" srcId="{3A75B784-64B6-4987-BF8A-46AE08BA18DB}" destId="{60171795-5FBF-4C74-910B-43E1EBFAFB1C}" srcOrd="0" destOrd="0" parTransId="{64EFDBF0-3646-4DE6-8DD9-47600282751B}" sibTransId="{CE0AA18C-D821-4FD6-98F0-FC81939AF682}"/>
    <dgm:cxn modelId="{2DD237E4-4F4D-4D29-875F-550C2B1DDD3B}" type="presOf" srcId="{D5953FA3-47A3-4C78-ACE2-604D84A2DE4C}" destId="{515FAB94-2023-48C6-B3A2-76F5E0750C24}" srcOrd="0" destOrd="0" presId="urn:microsoft.com/office/officeart/2005/8/layout/balance1"/>
    <dgm:cxn modelId="{09BBA920-8423-4A3B-8A18-13FB32385956}" type="presParOf" srcId="{DF1392A5-28BB-41EA-AA96-797051BAD87F}" destId="{67D77E8B-5982-42E0-916B-D950A6DA2779}" srcOrd="0" destOrd="0" presId="urn:microsoft.com/office/officeart/2005/8/layout/balance1"/>
    <dgm:cxn modelId="{806BE86F-04DF-4FC9-ADEE-EF1224525476}" type="presParOf" srcId="{DF1392A5-28BB-41EA-AA96-797051BAD87F}" destId="{3F2074B9-48EF-4860-8E06-15F44A859173}" srcOrd="1" destOrd="0" presId="urn:microsoft.com/office/officeart/2005/8/layout/balance1"/>
    <dgm:cxn modelId="{90A6B169-037B-4013-915C-C388CB743B15}" type="presParOf" srcId="{3F2074B9-48EF-4860-8E06-15F44A859173}" destId="{C99F44C1-9DF3-45EF-AF05-7C4B8000BFB9}" srcOrd="0" destOrd="0" presId="urn:microsoft.com/office/officeart/2005/8/layout/balance1"/>
    <dgm:cxn modelId="{F56F0AF4-5144-4F69-8BFA-F25AF04DD553}" type="presParOf" srcId="{3F2074B9-48EF-4860-8E06-15F44A859173}" destId="{A92CEF8E-102E-4425-9AD8-930411FFDA89}" srcOrd="1" destOrd="0" presId="urn:microsoft.com/office/officeart/2005/8/layout/balance1"/>
    <dgm:cxn modelId="{F6034584-4C61-4FC9-9605-13B30E2885CB}" type="presParOf" srcId="{DF1392A5-28BB-41EA-AA96-797051BAD87F}" destId="{6601AA89-F1F9-4711-AD8D-49E8CC16C7AA}" srcOrd="2" destOrd="0" presId="urn:microsoft.com/office/officeart/2005/8/layout/balance1"/>
    <dgm:cxn modelId="{715443EF-7187-4F28-B412-AFA1BEEB9CB9}" type="presParOf" srcId="{6601AA89-F1F9-4711-AD8D-49E8CC16C7AA}" destId="{03ABE6F1-E0EC-4A4B-BBCA-0318C40CF3FF}" srcOrd="0" destOrd="0" presId="urn:microsoft.com/office/officeart/2005/8/layout/balance1"/>
    <dgm:cxn modelId="{F5279BEB-5975-4E4A-8DF3-BCD8DA76700B}" type="presParOf" srcId="{6601AA89-F1F9-4711-AD8D-49E8CC16C7AA}" destId="{0AA29E0E-2D62-49A0-852F-F71F40EE305E}" srcOrd="1" destOrd="0" presId="urn:microsoft.com/office/officeart/2005/8/layout/balance1"/>
    <dgm:cxn modelId="{E902CC47-2F00-4D92-955C-6F9BE7A1519B}" type="presParOf" srcId="{6601AA89-F1F9-4711-AD8D-49E8CC16C7AA}" destId="{8FC9580A-4894-4A48-B465-6FA9F714613C}" srcOrd="2" destOrd="0" presId="urn:microsoft.com/office/officeart/2005/8/layout/balance1"/>
    <dgm:cxn modelId="{03AA222B-AA87-4EF9-9BBA-80FCB2765C6A}" type="presParOf" srcId="{6601AA89-F1F9-4711-AD8D-49E8CC16C7AA}" destId="{DE4E469E-2D65-46AB-AAE3-436467221F68}" srcOrd="3" destOrd="0" presId="urn:microsoft.com/office/officeart/2005/8/layout/balance1"/>
    <dgm:cxn modelId="{84304728-1453-4675-87C6-2C9DC3D328F8}" type="presParOf" srcId="{6601AA89-F1F9-4711-AD8D-49E8CC16C7AA}" destId="{8686A1CA-5D0A-4861-9FD7-DDC7156EBB59}" srcOrd="4" destOrd="0" presId="urn:microsoft.com/office/officeart/2005/8/layout/balance1"/>
    <dgm:cxn modelId="{511EC6A5-E607-4963-9AA4-6948CF2EFD50}" type="presParOf" srcId="{6601AA89-F1F9-4711-AD8D-49E8CC16C7AA}" destId="{82204925-FD73-4E53-A650-5BC9437DD5C3}" srcOrd="5" destOrd="0" presId="urn:microsoft.com/office/officeart/2005/8/layout/balance1"/>
    <dgm:cxn modelId="{8BF69616-176A-4094-AEB2-509A8195C48D}" type="presParOf" srcId="{6601AA89-F1F9-4711-AD8D-49E8CC16C7AA}" destId="{8E809338-CF5D-4AC9-AE30-D70FC968BD3C}" srcOrd="6" destOrd="0" presId="urn:microsoft.com/office/officeart/2005/8/layout/balance1"/>
    <dgm:cxn modelId="{F387BDFA-4B86-49F4-B234-1F55FCE30B39}" type="presParOf" srcId="{6601AA89-F1F9-4711-AD8D-49E8CC16C7AA}" destId="{3C3B5D23-0660-48C0-AB0B-2526265B4EA8}" srcOrd="7" destOrd="0" presId="urn:microsoft.com/office/officeart/2005/8/layout/balance1"/>
    <dgm:cxn modelId="{061D2A44-3FA7-4265-B2D2-3C7F60DFF68E}" type="presParOf" srcId="{6601AA89-F1F9-4711-AD8D-49E8CC16C7AA}" destId="{515FAB94-2023-48C6-B3A2-76F5E0750C24}" srcOrd="8" destOrd="0" presId="urn:microsoft.com/office/officeart/2005/8/layout/balance1"/>
    <dgm:cxn modelId="{C7CFDB93-2905-4FEB-BEE8-CC620196BFA7}" type="presParOf" srcId="{6601AA89-F1F9-4711-AD8D-49E8CC16C7AA}" destId="{590FF4A4-CC3E-4902-A334-78AD3B72C331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76D7-367D-4F9F-8D1B-2443C95C3870}" type="datetimeFigureOut">
              <a:rPr lang="da-DK" smtClean="0"/>
              <a:t>21-02-2014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F218-4CC0-4DFB-9CF0-C087F4CEDC1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981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5300-728F-4EC2-8A98-3772602474BB}" type="datetimeFigureOut">
              <a:rPr lang="da-DK" smtClean="0"/>
              <a:t>21-02-2014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30F5-915D-4D76-9F06-BE057B42187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36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617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61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27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39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6788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9161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7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82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12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147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751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53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45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13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43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792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49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36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690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721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110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292000"/>
            <a:ext cx="7772400" cy="921600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13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388800" y="1196752"/>
            <a:ext cx="83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388800" y="1162800"/>
            <a:ext cx="83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3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906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85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863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135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15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985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280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2/21/2014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geognatur.d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9216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Årsmøde samt </a:t>
            </a:r>
            <a:br>
              <a:rPr lang="da-DK" dirty="0" smtClean="0"/>
            </a:br>
            <a:r>
              <a:rPr lang="da-DK" dirty="0" smtClean="0"/>
              <a:t>Generalforsamling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6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78357"/>
              </p:ext>
            </p:extLst>
          </p:nvPr>
        </p:nvGraphicFramePr>
        <p:xfrm>
          <a:off x="467537" y="1340753"/>
          <a:ext cx="8208918" cy="5328612"/>
        </p:xfrm>
        <a:graphic>
          <a:graphicData uri="http://schemas.openxmlformats.org/drawingml/2006/table">
            <a:tbl>
              <a:tblPr/>
              <a:tblGrid>
                <a:gridCol w="720331"/>
                <a:gridCol w="727463"/>
                <a:gridCol w="748859"/>
                <a:gridCol w="841574"/>
                <a:gridCol w="527766"/>
                <a:gridCol w="477844"/>
                <a:gridCol w="156904"/>
                <a:gridCol w="634746"/>
                <a:gridCol w="727463"/>
                <a:gridCol w="855838"/>
                <a:gridCol w="834442"/>
                <a:gridCol w="477844"/>
                <a:gridCol w="477844"/>
              </a:tblGrid>
              <a:tr h="25835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Afskydning - Jagtsæsonen 2013/14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481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Opdateret d. 10/02-14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80778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Kronvildt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Dåvildt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Medlemmer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Randområde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Medlemmer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Randområde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Kalve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Køn ikke oplyst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Kalve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Køn ikke oplyst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Hjortekalve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Hjortekalve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Kronkalve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Dåkalve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Kalve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Kalve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Hundyr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Hinder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Smalhinder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Hundyr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Då'er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Hundyr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Hundyr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Små hjorte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Spids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Hjorte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Spids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Halvskuffel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Fuldskuffel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Hjorte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Små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Mellem hjorte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Mellem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Store hjorte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Store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Hundyr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Totaler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Hundyr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Hjorte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Hjorte i alt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166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286" marR="6286" marT="6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3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6016" y="1196752"/>
            <a:ext cx="3970784" cy="5544616"/>
          </a:xfrm>
        </p:spPr>
        <p:txBody>
          <a:bodyPr>
            <a:normAutofit/>
          </a:bodyPr>
          <a:lstStyle/>
          <a:p>
            <a:r>
              <a:rPr lang="da-DK" sz="2000" dirty="0" smtClean="0"/>
              <a:t>Rekordmæssigt antal indberettede dyr – 279 stk. svarende til 13% mere end sidste sæson</a:t>
            </a:r>
          </a:p>
          <a:p>
            <a:r>
              <a:rPr lang="da-DK" sz="2000" dirty="0" smtClean="0"/>
              <a:t>Indberettet fra 35 medlemsejendomme mod 22 i 2012/13</a:t>
            </a:r>
          </a:p>
          <a:p>
            <a:r>
              <a:rPr lang="da-DK" sz="2000" dirty="0" smtClean="0"/>
              <a:t>Overvægt af handyr i afskydning. Stor forskel på ”medlemmer” og ”randzone”</a:t>
            </a:r>
          </a:p>
          <a:p>
            <a:r>
              <a:rPr lang="da-DK" sz="2000" dirty="0" smtClean="0"/>
              <a:t>Stigende afskydning af små hjorte</a:t>
            </a:r>
          </a:p>
          <a:p>
            <a:r>
              <a:rPr lang="da-DK" sz="2000" dirty="0" smtClean="0"/>
              <a:t>Vigende andel af ”mellem-hjorte” i afskydningen – 25% mellemhjorte er den laveste andel registreret i 10 år</a:t>
            </a:r>
          </a:p>
          <a:p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4104456" cy="26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92159"/>
            <a:ext cx="4104455" cy="282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99992" y="1268759"/>
            <a:ext cx="3610744" cy="4525963"/>
          </a:xfrm>
        </p:spPr>
        <p:txBody>
          <a:bodyPr>
            <a:normAutofit/>
          </a:bodyPr>
          <a:lstStyle/>
          <a:p>
            <a:r>
              <a:rPr lang="da-DK" sz="2000" dirty="0" smtClean="0"/>
              <a:t>Der er indberettet flere dyr fra såvel medlemmer som randzone i 2013/14 end foregående år</a:t>
            </a:r>
          </a:p>
          <a:p>
            <a:r>
              <a:rPr lang="da-DK" sz="2000" dirty="0" smtClean="0"/>
              <a:t>Kønsfordelingen er markant bedre blandt medlemmer end i randzone</a:t>
            </a:r>
          </a:p>
          <a:p>
            <a:r>
              <a:rPr lang="da-DK" sz="2000" dirty="0" smtClean="0"/>
              <a:t>Mellemhjorte nedlægges fortrinsvist i randzonerne, om end der er bedring i tallene. </a:t>
            </a: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3772594" cy="262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772593" cy="260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65523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Størrelse og sammensætning af vor lokale bestand?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18355"/>
              </p:ext>
            </p:extLst>
          </p:nvPr>
        </p:nvGraphicFramePr>
        <p:xfrm>
          <a:off x="323528" y="1988840"/>
          <a:ext cx="8352923" cy="3973885"/>
        </p:xfrm>
        <a:graphic>
          <a:graphicData uri="http://schemas.openxmlformats.org/drawingml/2006/table">
            <a:tbl>
              <a:tblPr/>
              <a:tblGrid>
                <a:gridCol w="451681"/>
                <a:gridCol w="572554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  <a:gridCol w="305362"/>
              </a:tblGrid>
              <a:tr h="211679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Forudsætninger: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5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Andel smaldyr blandt hundyrene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050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Andel beslåede kønsmodne hinder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13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0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Bestandsstørrelse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57983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Andel handyr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1250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137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197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273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304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334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395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425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456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486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516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547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577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608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638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668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699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729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759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122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270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297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351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378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432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459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486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513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540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567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621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648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675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106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284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307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331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354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378 </a:t>
                      </a:r>
                    </a:p>
                  </a:txBody>
                  <a:tcPr marL="4659" marR="4659" marT="4659" marB="0" anchor="b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425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449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473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496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520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543 </a:t>
                      </a:r>
                    </a:p>
                  </a:txBody>
                  <a:tcPr marL="4659" marR="4659" marT="4659" marB="0" anchor="b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567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91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203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223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284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304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324 </a:t>
                      </a:r>
                    </a:p>
                  </a:txBody>
                  <a:tcPr marL="4659" marR="4659" marT="4659" marB="0" anchor="b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344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385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425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446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466 </a:t>
                      </a:r>
                    </a:p>
                  </a:txBody>
                  <a:tcPr marL="4659" marR="4659" marT="4659" marB="0" anchor="b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486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506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76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203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253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270 </a:t>
                      </a:r>
                    </a:p>
                  </a:txBody>
                  <a:tcPr marL="4659" marR="4659" marT="4659" marB="0" anchor="b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287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304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338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354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371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388 </a:t>
                      </a:r>
                    </a:p>
                  </a:txBody>
                  <a:tcPr marL="4659" marR="4659" marT="4659" marB="0" anchor="b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422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61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203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257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270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284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297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311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338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46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66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192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203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223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253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30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108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155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169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19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22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30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57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78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81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84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   </a:t>
                      </a:r>
                    </a:p>
                  </a:txBody>
                  <a:tcPr marL="4659" marR="4659" marT="4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27984" y="1268761"/>
            <a:ext cx="4042792" cy="4525963"/>
          </a:xfrm>
        </p:spPr>
        <p:txBody>
          <a:bodyPr>
            <a:normAutofit/>
          </a:bodyPr>
          <a:lstStyle/>
          <a:p>
            <a:r>
              <a:rPr lang="da-DK" sz="2000" dirty="0" smtClean="0"/>
              <a:t>Stabil afskydning på ca. 40 dyr pr. år</a:t>
            </a:r>
          </a:p>
          <a:p>
            <a:r>
              <a:rPr lang="da-DK" sz="2000" dirty="0" smtClean="0"/>
              <a:t>Overvægt af hundyr </a:t>
            </a:r>
          </a:p>
          <a:p>
            <a:r>
              <a:rPr lang="da-DK" sz="2000" dirty="0" smtClean="0"/>
              <a:t>Fravær af store hjorte i 2013/14</a:t>
            </a:r>
          </a:p>
          <a:p>
            <a:r>
              <a:rPr lang="da-DK" sz="2000" dirty="0" smtClean="0"/>
              <a:t>Hård afskydning af unge hjorte (spidshjorte)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Anbefaling for sæson 2014/15:</a:t>
            </a:r>
          </a:p>
          <a:p>
            <a:pPr marL="0" indent="0">
              <a:buNone/>
            </a:pPr>
            <a:r>
              <a:rPr lang="da-DK" sz="2000" b="1" dirty="0" smtClean="0"/>
              <a:t>Meget lempelig afskydning af handyr – specielt unge hjorte (spidshjorte)</a:t>
            </a:r>
            <a:endParaRPr lang="da-DK" sz="2000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1"/>
            <a:ext cx="3960439" cy="27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9155"/>
            <a:ext cx="3960439" cy="27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9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600" b="1" dirty="0" smtClean="0"/>
              <a:t>Konklusioner</a:t>
            </a:r>
            <a:endParaRPr lang="da-DK" sz="1400" b="1" dirty="0" smtClean="0"/>
          </a:p>
          <a:p>
            <a:pPr marL="0" indent="0">
              <a:buNone/>
            </a:pPr>
            <a:r>
              <a:rPr lang="da-DK" sz="1400" u="sng" dirty="0" smtClean="0"/>
              <a:t>Kronvildt:</a:t>
            </a:r>
          </a:p>
          <a:p>
            <a:r>
              <a:rPr lang="da-DK" sz="1400" dirty="0" smtClean="0"/>
              <a:t>En sund bestand i niveauet 900-1.100 dyr. Bestanden er ikke voldsomt voksende, men der en tendens til spredning til nye revirer</a:t>
            </a:r>
          </a:p>
          <a:p>
            <a:r>
              <a:rPr lang="da-DK" sz="1400" dirty="0"/>
              <a:t>Bestanden vurderes at indeholde 35-45% </a:t>
            </a:r>
            <a:r>
              <a:rPr lang="da-DK" sz="1400" dirty="0" smtClean="0"/>
              <a:t>handyr</a:t>
            </a:r>
          </a:p>
          <a:p>
            <a:r>
              <a:rPr lang="da-DK" sz="1400" dirty="0"/>
              <a:t>Gennemsnitsalderen for handyr vurderes stadig lav, 3-4 år. Fåtal hjorte i alderen 8 år+</a:t>
            </a:r>
          </a:p>
          <a:p>
            <a:r>
              <a:rPr lang="da-DK" sz="1400" dirty="0" smtClean="0"/>
              <a:t>Blandt medlemmer en balanceret kønsmæssig (50/50) og bæredygtig afskydning (1 pr. 45-50 ha.)</a:t>
            </a:r>
          </a:p>
          <a:p>
            <a:r>
              <a:rPr lang="da-DK" sz="1400" dirty="0" smtClean="0"/>
              <a:t>Fornuftigt udtag i randområder, dog med fortsat overvægt på handyr</a:t>
            </a:r>
          </a:p>
          <a:p>
            <a:r>
              <a:rPr lang="da-DK" sz="1400" dirty="0" smtClean="0"/>
              <a:t>Begrænset antal vildtskader  - dog med enkelte meget belastede områder</a:t>
            </a:r>
          </a:p>
          <a:p>
            <a:r>
              <a:rPr lang="da-DK" sz="1400" dirty="0" smtClean="0"/>
              <a:t>Bestanden bevæger sig over et større areal end de tilmeldte 7.700 ha., hvorfor vi med fordel kan få flere </a:t>
            </a:r>
            <a:r>
              <a:rPr lang="da-DK" sz="1400" dirty="0" err="1" smtClean="0"/>
              <a:t>nabo’er</a:t>
            </a:r>
            <a:r>
              <a:rPr lang="da-DK" sz="1400" dirty="0" smtClean="0"/>
              <a:t> med i samarbejdet. </a:t>
            </a:r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r>
              <a:rPr lang="da-DK" sz="1400" u="sng" dirty="0" smtClean="0"/>
              <a:t>Dåvildt:</a:t>
            </a:r>
            <a:endParaRPr lang="da-DK" sz="1400" u="sng" dirty="0"/>
          </a:p>
          <a:p>
            <a:r>
              <a:rPr lang="da-DK" sz="1400" dirty="0"/>
              <a:t>En sund bestand i niveauet </a:t>
            </a:r>
            <a:r>
              <a:rPr lang="da-DK" sz="1400" dirty="0" smtClean="0"/>
              <a:t>125-150 </a:t>
            </a:r>
            <a:r>
              <a:rPr lang="da-DK" sz="1400" dirty="0"/>
              <a:t>dyr. Bestanden er ikke voldsomt voksende, </a:t>
            </a:r>
            <a:r>
              <a:rPr lang="da-DK" sz="1400" dirty="0" smtClean="0"/>
              <a:t>og koncentrer sig omkring et mindre antal ejendomme (ses dog som strejfvildt i hele området)</a:t>
            </a:r>
          </a:p>
          <a:p>
            <a:r>
              <a:rPr lang="da-DK" sz="1400" dirty="0"/>
              <a:t>Bestanden vurderes at indeholde </a:t>
            </a:r>
            <a:r>
              <a:rPr lang="da-DK" sz="1400" dirty="0" smtClean="0"/>
              <a:t>25-40% </a:t>
            </a:r>
            <a:r>
              <a:rPr lang="da-DK" sz="1400" dirty="0"/>
              <a:t>handyr</a:t>
            </a:r>
          </a:p>
          <a:p>
            <a:r>
              <a:rPr lang="da-DK" sz="1400" dirty="0"/>
              <a:t>Gennemsnitsalderen for handyr vurderes stadig lav, </a:t>
            </a:r>
            <a:r>
              <a:rPr lang="da-DK" sz="1400" dirty="0" smtClean="0"/>
              <a:t>2-3 </a:t>
            </a:r>
            <a:r>
              <a:rPr lang="da-DK" sz="1400" dirty="0"/>
              <a:t>år. Fåtal hjorte i alderen </a:t>
            </a:r>
            <a:r>
              <a:rPr lang="da-DK" sz="1400" dirty="0" smtClean="0"/>
              <a:t>5 </a:t>
            </a:r>
            <a:r>
              <a:rPr lang="da-DK" sz="1400" dirty="0"/>
              <a:t>år</a:t>
            </a:r>
            <a:r>
              <a:rPr lang="da-DK" sz="1400" dirty="0" smtClean="0"/>
              <a:t>+</a:t>
            </a:r>
            <a:endParaRPr lang="da-DK" sz="1400" dirty="0"/>
          </a:p>
          <a:p>
            <a:r>
              <a:rPr lang="da-DK" sz="1400" dirty="0"/>
              <a:t>Blandt medlemmer en balanceret kønsmæssig (50/50) og bæredygtig afskydning </a:t>
            </a:r>
            <a:endParaRPr lang="da-DK" sz="1400" dirty="0" smtClean="0"/>
          </a:p>
          <a:p>
            <a:r>
              <a:rPr lang="da-DK" sz="1400" dirty="0" smtClean="0"/>
              <a:t>Fornuftigt </a:t>
            </a:r>
            <a:r>
              <a:rPr lang="da-DK" sz="1400" dirty="0"/>
              <a:t>udtag i </a:t>
            </a:r>
            <a:r>
              <a:rPr lang="da-DK" sz="1400" dirty="0" smtClean="0"/>
              <a:t>randområder</a:t>
            </a:r>
          </a:p>
          <a:p>
            <a:r>
              <a:rPr lang="da-DK" sz="1400" b="1" dirty="0" smtClean="0"/>
              <a:t>Meget stort udtag af unge handyr, hvilket ikke er bæredygtigt på sigt.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630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u="sng" dirty="0" err="1" smtClean="0"/>
              <a:t>Kronvildt.dk’s</a:t>
            </a:r>
            <a:r>
              <a:rPr lang="da-DK" sz="1800" u="sng" dirty="0" smtClean="0"/>
              <a:t> aktiviteter:</a:t>
            </a:r>
          </a:p>
          <a:p>
            <a:r>
              <a:rPr lang="da-DK" sz="1800" dirty="0" smtClean="0"/>
              <a:t>Indlæg  ved årsmøde i Egtved </a:t>
            </a:r>
            <a:r>
              <a:rPr lang="da-DK" sz="1800" dirty="0" err="1" smtClean="0"/>
              <a:t>Hjortelaug</a:t>
            </a:r>
            <a:endParaRPr lang="da-DK" sz="1800" dirty="0" smtClean="0"/>
          </a:p>
          <a:p>
            <a:r>
              <a:rPr lang="da-DK" sz="1800" dirty="0" smtClean="0"/>
              <a:t>Løbende dialog med hjortevildtgruppe samt DJ omkring forvaltning, jagttider, etc. </a:t>
            </a:r>
          </a:p>
          <a:p>
            <a:r>
              <a:rPr lang="da-DK" sz="1800" dirty="0" smtClean="0"/>
              <a:t>Aktivt arbejdet for ”kronhjorte.dk”-medlem i den regionale hjortevildtgruppe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1800" u="sng" dirty="0" err="1" smtClean="0"/>
              <a:t>Kronhjorte.dk’s</a:t>
            </a:r>
            <a:r>
              <a:rPr lang="da-DK" sz="1800" u="sng" dirty="0" smtClean="0"/>
              <a:t> hovedbudskaber:</a:t>
            </a:r>
          </a:p>
          <a:p>
            <a:r>
              <a:rPr lang="da-DK" sz="1800" dirty="0" smtClean="0"/>
              <a:t>Hjortevildt skal forvaltes hvor hjortevildtet er – ikke hvor ideologerne er!</a:t>
            </a:r>
          </a:p>
          <a:p>
            <a:r>
              <a:rPr lang="da-DK" sz="1800" dirty="0" smtClean="0"/>
              <a:t>Hjortevildt skal forvaltes med udgangspunkt i hjortevildtets biologi !</a:t>
            </a:r>
          </a:p>
          <a:p>
            <a:r>
              <a:rPr lang="da-DK" sz="1800" dirty="0" smtClean="0"/>
              <a:t>Reel forvaltning er lig konkrete handlinger – handlinger der skal besluttes og udføres lokalt !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 smtClean="0"/>
              <a:t>Proaktivitet og indflydelse på landspolitik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3393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18287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a-DK" dirty="0" smtClean="0"/>
              <a:t>Nuværende bestyrelse i den regionale hjortevildtgruppe, Sydjylland:</a:t>
            </a:r>
          </a:p>
          <a:p>
            <a:r>
              <a:rPr lang="da-DK" dirty="0"/>
              <a:t>Formand  Ulrik Baunsgaard (DJ)</a:t>
            </a:r>
          </a:p>
          <a:p>
            <a:r>
              <a:rPr lang="da-DK" dirty="0"/>
              <a:t>Erling Christensen (landbrug)</a:t>
            </a:r>
          </a:p>
          <a:p>
            <a:r>
              <a:rPr lang="da-DK" dirty="0"/>
              <a:t>Benny Ølgod (Skov- og landbrug)</a:t>
            </a:r>
          </a:p>
          <a:p>
            <a:r>
              <a:rPr lang="da-DK" dirty="0"/>
              <a:t>Knud Henrik Hansen (Dansk Skovforening)</a:t>
            </a:r>
          </a:p>
          <a:p>
            <a:r>
              <a:rPr lang="de-DE" dirty="0"/>
              <a:t>Claus </a:t>
            </a:r>
            <a:r>
              <a:rPr lang="de-DE" dirty="0" err="1"/>
              <a:t>Løth</a:t>
            </a:r>
            <a:r>
              <a:rPr lang="de-DE" dirty="0"/>
              <a:t> (DN)</a:t>
            </a:r>
            <a:endParaRPr lang="da-DK" dirty="0"/>
          </a:p>
          <a:p>
            <a:r>
              <a:rPr lang="da-DK" dirty="0"/>
              <a:t>Hans Fischer-Nielsen (Friluftsrådet)</a:t>
            </a:r>
          </a:p>
          <a:p>
            <a:r>
              <a:rPr lang="da-DK" dirty="0"/>
              <a:t>Naturstyrelsen – Blåvandshuk (</a:t>
            </a:r>
            <a:r>
              <a:rPr lang="da-DK" dirty="0" err="1"/>
              <a:t>sekr</a:t>
            </a:r>
            <a:r>
              <a:rPr lang="da-DK" dirty="0"/>
              <a:t>.)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 smtClean="0"/>
              <a:t>Proaktivitet og indflydelse på landspolitik</a:t>
            </a:r>
            <a:endParaRPr lang="da-DK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6629120"/>
              </p:ext>
            </p:extLst>
          </p:nvPr>
        </p:nvGraphicFramePr>
        <p:xfrm>
          <a:off x="323528" y="3501008"/>
          <a:ext cx="3816424" cy="313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lede 7" descr="Hjortevildtregion Sydjylla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485878" cy="2919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4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dirty="0" smtClean="0"/>
          </a:p>
          <a:p>
            <a:pPr marL="0" indent="0" algn="ctr">
              <a:buNone/>
            </a:pPr>
            <a:endParaRPr lang="da-DK" dirty="0"/>
          </a:p>
          <a:p>
            <a:pPr algn="ctr"/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Knæk og bræk i den kommende sæson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82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3 &amp; 4: Regnskab 2013 </a:t>
            </a:r>
            <a:br>
              <a:rPr lang="da-DK" dirty="0" smtClean="0"/>
            </a:br>
            <a:r>
              <a:rPr lang="da-DK" dirty="0" smtClean="0"/>
              <a:t>samt kontingent for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2120" y="1320205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b="1" dirty="0" smtClean="0"/>
          </a:p>
          <a:p>
            <a:pPr marL="0" indent="0">
              <a:buNone/>
            </a:pPr>
            <a:r>
              <a:rPr lang="da-DK" sz="1800" b="1" dirty="0" smtClean="0"/>
              <a:t>Kontingent 2014/15: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/>
              <a:t>B</a:t>
            </a:r>
            <a:r>
              <a:rPr lang="da-DK" sz="1800" dirty="0" smtClean="0"/>
              <a:t>estyrelsen indstiller 0,00 DKK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3953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Aftens program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smtClean="0"/>
              <a:t>19.00-19.45:	Generalforsamling</a:t>
            </a:r>
          </a:p>
          <a:p>
            <a:pPr marL="0" indent="0">
              <a:buNone/>
            </a:pPr>
            <a:r>
              <a:rPr lang="da-DK" sz="2800" dirty="0" smtClean="0"/>
              <a:t>19.45-20.15:	Kaffe/Æblekage – afstemning årets 			hjort</a:t>
            </a:r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20.15-21.15:	”Jagt og forvaltning i </a:t>
            </a:r>
            <a:r>
              <a:rPr lang="da-DK" sz="2800" dirty="0"/>
              <a:t>E</a:t>
            </a:r>
            <a:r>
              <a:rPr lang="da-DK" sz="2800" dirty="0" smtClean="0"/>
              <a:t>uropas tættest 			bestand af kronvildt” v. 					vildtkonsulent Jens Henrik Jacobsen</a:t>
            </a:r>
          </a:p>
          <a:p>
            <a:pPr marL="0" indent="0">
              <a:buNone/>
            </a:pPr>
            <a:r>
              <a:rPr lang="da-DK" sz="2800" smtClean="0"/>
              <a:t>21.15</a:t>
            </a:r>
            <a:r>
              <a:rPr lang="da-DK" sz="2800" dirty="0" smtClean="0"/>
              <a:t>:			Årets hjort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4946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800" dirty="0" smtClean="0"/>
              <a:t>Bestyrelsen indstiller følgende 3 ordninger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u="sng" dirty="0" smtClean="0"/>
              <a:t>Gul ordning:</a:t>
            </a:r>
            <a:r>
              <a:rPr lang="da-DK" sz="2800" dirty="0" smtClean="0"/>
              <a:t> </a:t>
            </a:r>
          </a:p>
          <a:p>
            <a:pPr lvl="1"/>
            <a:r>
              <a:rPr lang="da-DK" sz="2400" dirty="0" smtClean="0"/>
              <a:t>Jagtetiske regler for hjortevildt</a:t>
            </a:r>
          </a:p>
          <a:p>
            <a:pPr lvl="1"/>
            <a:r>
              <a:rPr lang="da-DK" sz="2400" dirty="0" smtClean="0"/>
              <a:t>Åbenhed og indberetning af afskydning </a:t>
            </a:r>
          </a:p>
          <a:p>
            <a:pPr lvl="1"/>
            <a:r>
              <a:rPr lang="da-DK" sz="2400" b="1" dirty="0" smtClean="0"/>
              <a:t>Frivillig fredning af 8-,9- og 10-ender kronhjorte</a:t>
            </a:r>
          </a:p>
          <a:p>
            <a:pPr lvl="1"/>
            <a:endParaRPr lang="da-DK" sz="2400" b="1" dirty="0" smtClean="0"/>
          </a:p>
          <a:p>
            <a:pPr marL="0" lvl="1" indent="0">
              <a:buNone/>
              <a:tabLst>
                <a:tab pos="0" algn="l"/>
              </a:tabLst>
            </a:pPr>
            <a:r>
              <a:rPr lang="da-DK" u="sng" dirty="0"/>
              <a:t>Hvid ordning: 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</a:t>
            </a:r>
            <a:r>
              <a:rPr lang="da-DK" sz="2400" dirty="0" smtClean="0"/>
              <a:t>afskydning</a:t>
            </a:r>
          </a:p>
          <a:p>
            <a:pPr lvl="1"/>
            <a:endParaRPr lang="da-DK" sz="2400" dirty="0" smtClean="0"/>
          </a:p>
          <a:p>
            <a:endParaRPr lang="da-DK" dirty="0"/>
          </a:p>
          <a:p>
            <a:pPr marL="0" lvl="1" indent="0">
              <a:buNone/>
              <a:tabLst>
                <a:tab pos="0" algn="l"/>
              </a:tabLst>
            </a:pPr>
            <a:r>
              <a:rPr lang="da-DK" u="sng" dirty="0"/>
              <a:t>FORESLAG: Orange </a:t>
            </a:r>
            <a:r>
              <a:rPr lang="da-DK" u="sng" dirty="0" smtClean="0"/>
              <a:t>ordning:</a:t>
            </a:r>
            <a:endParaRPr lang="da-DK" u="sng" dirty="0"/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 </a:t>
            </a:r>
          </a:p>
          <a:p>
            <a:pPr lvl="1"/>
            <a:r>
              <a:rPr lang="da-DK" sz="2400" b="1" dirty="0"/>
              <a:t>Frivillig fredning af </a:t>
            </a:r>
            <a:r>
              <a:rPr lang="da-DK" sz="2400" b="1" dirty="0" smtClean="0"/>
              <a:t>3-,4- </a:t>
            </a:r>
            <a:r>
              <a:rPr lang="da-DK" sz="2400" b="1" dirty="0"/>
              <a:t>og </a:t>
            </a:r>
            <a:r>
              <a:rPr lang="da-DK" sz="2400" b="1" dirty="0" smtClean="0"/>
              <a:t>5-årige kronhjorte</a:t>
            </a:r>
          </a:p>
          <a:p>
            <a:pPr lvl="1"/>
            <a:r>
              <a:rPr lang="da-DK" sz="2400" b="1" dirty="0" smtClean="0"/>
              <a:t>Pligt til at medbringe trofæ og underkæbe på alle nedlagte hjorte til årsmødet. </a:t>
            </a:r>
            <a:endParaRPr lang="da-DK" sz="2400" b="1" dirty="0"/>
          </a:p>
          <a:p>
            <a:pPr lvl="1"/>
            <a:endParaRPr lang="da-DK" sz="2400" dirty="0"/>
          </a:p>
          <a:p>
            <a:pPr marL="0" lvl="1" indent="0">
              <a:buNone/>
            </a:pPr>
            <a:endParaRPr lang="da-DK" sz="2400" dirty="0" smtClean="0"/>
          </a:p>
          <a:p>
            <a:pPr marL="0" lvl="1" indent="0">
              <a:buNone/>
            </a:pPr>
            <a:r>
              <a:rPr lang="da-DK" sz="2400" dirty="0" smtClean="0"/>
              <a:t>Alle ordning er gældende fra de tiltrædes til de opsiges (forlænges automatisk fra år til år).   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107504" y="3789040"/>
            <a:ext cx="8640960" cy="2160240"/>
          </a:xfrm>
          <a:prstGeom prst="ellipse">
            <a:avLst/>
          </a:prstGeom>
          <a:solidFill>
            <a:schemeClr val="accent6">
              <a:alpha val="3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2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21</a:t>
            </a:fld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69716"/>
              </p:ext>
            </p:extLst>
          </p:nvPr>
        </p:nvGraphicFramePr>
        <p:xfrm>
          <a:off x="1043608" y="2276872"/>
          <a:ext cx="7128793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224136"/>
                <a:gridCol w="1080120"/>
                <a:gridCol w="864096"/>
                <a:gridCol w="2808313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Måned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Leveår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Afskydning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00-12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0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0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1.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Fri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12-24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1. 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1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2.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Lille krop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24-36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2. 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2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3.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Lille</a:t>
                      </a:r>
                      <a:r>
                        <a:rPr lang="da-DK" sz="1600" baseline="0" dirty="0" smtClean="0"/>
                        <a:t> krop, 6-ender eller mindre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36-48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3. 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3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4.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Fredet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48-60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4. 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4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Fredet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60-72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5. 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6.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Fredet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72-84 md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6. hoved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6 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7.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8-10-ender</a:t>
                      </a:r>
                      <a:r>
                        <a:rPr lang="da-DK" sz="1600" baseline="0" dirty="0" smtClean="0"/>
                        <a:t> eller moden hjort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395536" y="3717032"/>
            <a:ext cx="7776864" cy="115212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 rot="16200000">
            <a:off x="204638" y="41444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Fredet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467544" y="141277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Definition af alder og afskydning: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604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86" y="3933056"/>
            <a:ext cx="8229600" cy="1689051"/>
          </a:xfrm>
        </p:spPr>
        <p:txBody>
          <a:bodyPr>
            <a:normAutofit lnSpcReduction="10000"/>
          </a:bodyPr>
          <a:lstStyle/>
          <a:p>
            <a:r>
              <a:rPr lang="da-DK" sz="2000" dirty="0" smtClean="0"/>
              <a:t>Samarbejdet i Vorbasse/Hovborg området har eksisteret i 13-14 år</a:t>
            </a:r>
          </a:p>
          <a:p>
            <a:r>
              <a:rPr lang="da-DK" sz="2000" dirty="0" smtClean="0"/>
              <a:t>Etableret åbenhed og samarbejde på tværs af naboskel</a:t>
            </a:r>
          </a:p>
          <a:p>
            <a:r>
              <a:rPr lang="da-DK" sz="2000" dirty="0" smtClean="0"/>
              <a:t>”Simple” forvaltningsprincipper (sprossefredning) praktiseret, med gode resultater, i mere end 10 år</a:t>
            </a:r>
          </a:p>
          <a:p>
            <a:r>
              <a:rPr lang="da-DK" sz="2000" dirty="0" smtClean="0"/>
              <a:t>Generel stor viden, erfaring og interesse i hjortevildtforvaltning</a:t>
            </a: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81531"/>
              </p:ext>
            </p:extLst>
          </p:nvPr>
        </p:nvGraphicFramePr>
        <p:xfrm>
          <a:off x="107504" y="1772816"/>
          <a:ext cx="871296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adsholder til indhold 2"/>
          <p:cNvSpPr txBox="1">
            <a:spLocks/>
          </p:cNvSpPr>
          <p:nvPr/>
        </p:nvSpPr>
        <p:spPr>
          <a:xfrm>
            <a:off x="395536" y="1268760"/>
            <a:ext cx="8229600" cy="168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dirty="0" smtClean="0"/>
              <a:t>Hjortevildtforvaltningens udvikling…</a:t>
            </a:r>
            <a:endParaRPr lang="da-DK" dirty="0"/>
          </a:p>
        </p:txBody>
      </p:sp>
      <p:pic>
        <p:nvPicPr>
          <p:cNvPr id="9218" name="Picture 2" descr="C:\Users\oho\AppData\Local\Microsoft\Windows\Temporary Internet Files\Content.IE5\ZC0IWSCT\MC90035609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467">
            <a:off x="4583215" y="1448767"/>
            <a:ext cx="890566" cy="6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27984" y="1234852"/>
            <a:ext cx="4042792" cy="536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u="sng" dirty="0" smtClean="0"/>
              <a:t>Succeskriterie:</a:t>
            </a:r>
          </a:p>
          <a:p>
            <a:pPr marL="0" indent="0">
              <a:buNone/>
            </a:pPr>
            <a:r>
              <a:rPr lang="da-DK" sz="2000" dirty="0" smtClean="0"/>
              <a:t>Naturlig aldersfordeling i bestanden</a:t>
            </a:r>
          </a:p>
          <a:p>
            <a:pPr marL="0" indent="0">
              <a:buNone/>
            </a:pPr>
            <a:endParaRPr lang="da-DK" sz="2000" u="sng" dirty="0" smtClean="0"/>
          </a:p>
          <a:p>
            <a:pPr marL="0" indent="0">
              <a:buNone/>
            </a:pPr>
            <a:r>
              <a:rPr lang="da-DK" sz="2000" u="sng" dirty="0" smtClean="0"/>
              <a:t>Nuværende status:</a:t>
            </a:r>
          </a:p>
          <a:p>
            <a:pPr marL="0" indent="0">
              <a:buNone/>
            </a:pPr>
            <a:r>
              <a:rPr lang="da-DK" sz="2000" dirty="0" smtClean="0"/>
              <a:t>Få ældre hjorte (både korn- og dåvildt)</a:t>
            </a:r>
          </a:p>
          <a:p>
            <a:pPr marL="0" indent="0">
              <a:buNone/>
            </a:pPr>
            <a:endParaRPr lang="da-DK" sz="2000" u="sng" dirty="0" smtClean="0"/>
          </a:p>
          <a:p>
            <a:pPr marL="0" indent="0">
              <a:buNone/>
            </a:pPr>
            <a:r>
              <a:rPr lang="da-DK" sz="2000" u="sng" dirty="0" smtClean="0"/>
              <a:t>Udfordring:</a:t>
            </a:r>
          </a:p>
          <a:p>
            <a:pPr marL="0" indent="0">
              <a:buNone/>
            </a:pPr>
            <a:r>
              <a:rPr lang="da-DK" sz="2000" dirty="0" smtClean="0"/>
              <a:t>Trofæ-størrelse er ikke en entydig, retvisende indikator på dyrets alder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u="sng" dirty="0" smtClean="0"/>
              <a:t>Mulig konsekvens:</a:t>
            </a:r>
          </a:p>
          <a:p>
            <a:pPr marL="0" indent="0">
              <a:buNone/>
            </a:pPr>
            <a:r>
              <a:rPr lang="da-DK" sz="2000" dirty="0" smtClean="0"/>
              <a:t>Trofæmæssigt dårlige hjorte kan opnå alder og styrke til præge avlen. Unge, lovende hjorte afskydes</a:t>
            </a:r>
          </a:p>
          <a:p>
            <a:pPr marL="0" indent="0">
              <a:buNone/>
            </a:pPr>
            <a:endParaRPr lang="da-DK" sz="2000" u="sng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852"/>
            <a:ext cx="3960440" cy="558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969416" y="12309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Sprosse-fredning</a:t>
            </a:r>
            <a:endParaRPr lang="da-DK" b="1" dirty="0"/>
          </a:p>
        </p:txBody>
      </p:sp>
      <p:sp>
        <p:nvSpPr>
          <p:cNvPr id="9" name="Tekstboks 8"/>
          <p:cNvSpPr txBox="1"/>
          <p:nvPr/>
        </p:nvSpPr>
        <p:spPr>
          <a:xfrm rot="16200000">
            <a:off x="-1772688" y="3964414"/>
            <a:ext cx="483292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Alders-fredning</a:t>
            </a:r>
            <a:endParaRPr lang="da-DK" b="1" dirty="0"/>
          </a:p>
        </p:txBody>
      </p:sp>
      <p:sp>
        <p:nvSpPr>
          <p:cNvPr id="10" name="Tekstboks 9"/>
          <p:cNvSpPr txBox="1"/>
          <p:nvPr/>
        </p:nvSpPr>
        <p:spPr>
          <a:xfrm>
            <a:off x="2207493" y="1415852"/>
            <a:ext cx="12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Ikke </a:t>
            </a:r>
            <a:r>
              <a:rPr lang="da-DK" dirty="0" err="1" smtClean="0"/>
              <a:t>afskud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6258936" y="1396534"/>
            <a:ext cx="12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err="1" smtClean="0"/>
              <a:t>Afskud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 rot="16200000">
            <a:off x="514553" y="2606556"/>
            <a:ext cx="12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Ikke </a:t>
            </a:r>
            <a:r>
              <a:rPr lang="da-DK" dirty="0" err="1" smtClean="0"/>
              <a:t>afskud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 rot="16200000">
            <a:off x="578339" y="5156766"/>
            <a:ext cx="12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Afskud</a:t>
            </a:r>
            <a:endParaRPr lang="da-DK" dirty="0"/>
          </a:p>
        </p:txBody>
      </p:sp>
      <p:pic>
        <p:nvPicPr>
          <p:cNvPr id="2050" name="Picture 2" descr="H:\Privat dok\Privat1\Billeder\Jagtbilleder\New folder (2)\P1000413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301021" cy="21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Privat dok\Privat1\Billeder\Jagtbilleder\New folder (2)\P1000416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365104"/>
            <a:ext cx="2301021" cy="21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4401575"/>
            <a:ext cx="2520282" cy="20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06" y="1793404"/>
            <a:ext cx="3016551" cy="19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Lige forbindelse 15"/>
          <p:cNvCxnSpPr/>
          <p:nvPr/>
        </p:nvCxnSpPr>
        <p:spPr>
          <a:xfrm>
            <a:off x="1043608" y="4149080"/>
            <a:ext cx="74888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 flipV="1">
            <a:off x="4788024" y="1600518"/>
            <a:ext cx="0" cy="499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u="sng" dirty="0" smtClean="0"/>
              <a:t>Motivation for ”Orange ordning”:</a:t>
            </a:r>
          </a:p>
          <a:p>
            <a:r>
              <a:rPr lang="da-DK" sz="2400" dirty="0" smtClean="0"/>
              <a:t>Der kan skydes selektivt af helt unge hjorte (1-2 år)</a:t>
            </a:r>
          </a:p>
          <a:p>
            <a:r>
              <a:rPr lang="da-DK" sz="2400" dirty="0" smtClean="0"/>
              <a:t>”Unge” hjorte får lov at vise sit potentiale…</a:t>
            </a:r>
          </a:p>
          <a:p>
            <a:r>
              <a:rPr lang="da-DK" sz="2400" dirty="0" smtClean="0"/>
              <a:t>”Mellem-aldrende” hjorte kan selekteres, når de har bevist manglende </a:t>
            </a:r>
            <a:r>
              <a:rPr lang="da-DK" sz="2400" dirty="0" err="1" smtClean="0"/>
              <a:t>trofæ-mæssige</a:t>
            </a:r>
            <a:r>
              <a:rPr lang="da-DK" sz="2400" dirty="0" smtClean="0"/>
              <a:t> kvaliteter, og dermed forhindres væsentlig indflydelse på avlen</a:t>
            </a:r>
          </a:p>
          <a:p>
            <a:r>
              <a:rPr lang="da-DK" sz="2400" dirty="0" smtClean="0"/>
              <a:t>Selekteringen sker på et senere tidpunkt i hjortens alder, hvilket – alt andet lige – vil medfører en øget gennemsnitsalder på hjortebestanden. </a:t>
            </a:r>
          </a:p>
          <a:p>
            <a:endParaRPr lang="da-DK" sz="2400" dirty="0" smtClean="0"/>
          </a:p>
          <a:p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58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76672"/>
          </a:xfrm>
        </p:spPr>
        <p:txBody>
          <a:bodyPr>
            <a:normAutofit/>
          </a:bodyPr>
          <a:lstStyle/>
          <a:p>
            <a:r>
              <a:rPr lang="da-DK" sz="1800" dirty="0" smtClean="0"/>
              <a:t>Bestyrelsen anbefaler, at ”orange ordning” vedtages, og at ordningen herefter evalueres efter 3 år (marts 2017)</a:t>
            </a:r>
            <a:endParaRPr lang="da-DK" sz="1600" dirty="0" smtClean="0"/>
          </a:p>
          <a:p>
            <a:pPr lvl="1"/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5: Forvaltningspolitikker</a:t>
            </a:r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0662071"/>
              </p:ext>
            </p:extLst>
          </p:nvPr>
        </p:nvGraphicFramePr>
        <p:xfrm>
          <a:off x="395536" y="1268760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5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er ikke indkommet forslag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6: Indkomne forslag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23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6303"/>
            <a:ext cx="8229600" cy="822417"/>
          </a:xfrm>
        </p:spPr>
        <p:txBody>
          <a:bodyPr>
            <a:normAutofit/>
          </a:bodyPr>
          <a:lstStyle/>
          <a:p>
            <a:pPr algn="l"/>
            <a:r>
              <a:rPr lang="da-DK" sz="3200" dirty="0" smtClean="0"/>
              <a:t>7: Bestyrelsesmedlemmer og suppleanter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u="sng" dirty="0" smtClean="0"/>
              <a:t>På valg til bestyrelsen:</a:t>
            </a:r>
          </a:p>
          <a:p>
            <a:pPr marL="0" indent="0">
              <a:buNone/>
            </a:pPr>
            <a:r>
              <a:rPr lang="da-DK" dirty="0" smtClean="0"/>
              <a:t>Michael Raun			modtager genvalg</a:t>
            </a:r>
          </a:p>
          <a:p>
            <a:pPr marL="0" indent="0">
              <a:buNone/>
            </a:pPr>
            <a:r>
              <a:rPr lang="da-DK" dirty="0" smtClean="0"/>
              <a:t>Ole Holm				modtager genvalg</a:t>
            </a:r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r>
              <a:rPr lang="da-DK" u="sng" dirty="0" smtClean="0"/>
              <a:t>På valg som suppleant:</a:t>
            </a:r>
          </a:p>
          <a:p>
            <a:pPr marL="0" indent="0">
              <a:buNone/>
            </a:pPr>
            <a:r>
              <a:rPr lang="da-DK" dirty="0" smtClean="0"/>
              <a:t>Martin Ingwersen		modtager genvalg</a:t>
            </a:r>
          </a:p>
          <a:p>
            <a:pPr marL="0" indent="0">
              <a:buNone/>
            </a:pPr>
            <a:r>
              <a:rPr lang="da-DK" dirty="0" smtClean="0"/>
              <a:t>Bent Poulsen			modtager genvalg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38336"/>
          </a:xfrm>
        </p:spPr>
        <p:txBody>
          <a:bodyPr>
            <a:noAutofit/>
          </a:bodyPr>
          <a:lstStyle/>
          <a:p>
            <a:pPr algn="l"/>
            <a:r>
              <a:rPr lang="da-DK" sz="3200" dirty="0" smtClean="0"/>
              <a:t>8: Revisor og revisorsuppleant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 smtClean="0"/>
              <a:t>På valg som revisor:</a:t>
            </a:r>
          </a:p>
          <a:p>
            <a:pPr marL="0" indent="0">
              <a:buNone/>
            </a:pPr>
            <a:r>
              <a:rPr lang="da-DK" dirty="0" smtClean="0"/>
              <a:t>Arne Andersen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r>
              <a:rPr lang="da-DK" u="sng" dirty="0"/>
              <a:t>På valg som </a:t>
            </a:r>
            <a:r>
              <a:rPr lang="da-DK" u="sng" dirty="0" smtClean="0"/>
              <a:t>revisorsuppleant:</a:t>
            </a:r>
            <a:endParaRPr lang="da-DK" u="sng" dirty="0"/>
          </a:p>
          <a:p>
            <a:pPr marL="0" indent="0">
              <a:buNone/>
            </a:pPr>
            <a:r>
              <a:rPr lang="da-DK" dirty="0" smtClean="0"/>
              <a:t>Jens Rasmussen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 smtClean="0"/>
          </a:p>
          <a:p>
            <a:pPr marL="0" indent="0">
              <a:buNone/>
            </a:pP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Generalforsamling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Valg </a:t>
            </a:r>
            <a:r>
              <a:rPr lang="da-DK" dirty="0"/>
              <a:t>af dirigent og stemmetællere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Aflæggelse </a:t>
            </a:r>
            <a:r>
              <a:rPr lang="da-DK" dirty="0"/>
              <a:t>af beretning, herunder referat fra tidligere års generalforsamling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Fremlæggelse </a:t>
            </a:r>
            <a:r>
              <a:rPr lang="da-DK" dirty="0"/>
              <a:t>af regnskab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Fastlæggelse </a:t>
            </a:r>
            <a:r>
              <a:rPr lang="da-DK" dirty="0"/>
              <a:t>af kontingent for det kommende år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Forvaltningspolitikker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Indkomne </a:t>
            </a:r>
            <a:r>
              <a:rPr lang="da-DK" dirty="0"/>
              <a:t>forslag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Valg </a:t>
            </a:r>
            <a:r>
              <a:rPr lang="da-DK" dirty="0"/>
              <a:t>af bestyrelsesmedlemmer og 2 suppleanter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Valg </a:t>
            </a:r>
            <a:r>
              <a:rPr lang="da-DK" dirty="0"/>
              <a:t>af revisor og revisorsuppleant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Eventuelt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1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9: Eventuelt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Krybskytteri</a:t>
            </a:r>
          </a:p>
          <a:p>
            <a:r>
              <a:rPr lang="da-DK" sz="2400" dirty="0" smtClean="0"/>
              <a:t>Ordet er frit…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u="sng" dirty="0" smtClean="0"/>
              <a:t>HUSK:</a:t>
            </a:r>
          </a:p>
          <a:p>
            <a:r>
              <a:rPr lang="da-DK" sz="2400" dirty="0" smtClean="0"/>
              <a:t>Kalvejagt d. 24. oktober 2014. Fælles morgenmad kl. 10.00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3600" dirty="0" smtClean="0"/>
              <a:t>1: Valg af dirigent</a:t>
            </a:r>
            <a:br>
              <a:rPr lang="da-DK" sz="3600" dirty="0" smtClean="0"/>
            </a:br>
            <a:r>
              <a:rPr lang="da-DK" sz="3600" dirty="0" smtClean="0"/>
              <a:t>og stemmetællere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 smtClean="0"/>
              <a:t>Bestyrelsen indstiller:</a:t>
            </a:r>
          </a:p>
          <a:p>
            <a:pPr marL="0" indent="0">
              <a:buNone/>
            </a:pPr>
            <a:r>
              <a:rPr lang="da-DK" dirty="0" smtClean="0"/>
              <a:t>Dirigent:			Martin Ingwersen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Stemmertællere:	Tommy Broch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			Jan Rasmussen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84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2: Beretning </a:t>
            </a:r>
            <a:br>
              <a:rPr lang="da-DK" dirty="0"/>
            </a:br>
            <a:r>
              <a:rPr lang="da-DK" dirty="0"/>
              <a:t>samt referat fra tidligere år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dirty="0" smtClean="0"/>
              <a:t>Vedtægter samt målsætninger for Kronhjorte.dk, som vedtaget på generalforsamling 2012:</a:t>
            </a:r>
          </a:p>
          <a:p>
            <a:pPr marL="0" indent="0">
              <a:buNone/>
            </a:pPr>
            <a:endParaRPr lang="da-DK" sz="1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 smtClean="0"/>
              <a:t>Fastholde </a:t>
            </a:r>
            <a:r>
              <a:rPr lang="da-DK" sz="2000" b="1" dirty="0"/>
              <a:t>det lokale samarbejde omkring forvaltning af </a:t>
            </a:r>
            <a:r>
              <a:rPr lang="da-DK" sz="2000" b="1" dirty="0" smtClean="0"/>
              <a:t>hjortevildt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Arbejde mod mere ”forvaltning” og mindre ”sprosse-afskydning</a:t>
            </a:r>
            <a:r>
              <a:rPr lang="da-DK" sz="2000" b="1" dirty="0" smtClean="0"/>
              <a:t>”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 smtClean="0"/>
              <a:t>Skabe </a:t>
            </a:r>
            <a:r>
              <a:rPr lang="da-DK" sz="2000" b="1" dirty="0"/>
              <a:t>”bæredygtighed” i bestanden – til glæde for jægere, landmænd, skovejere og </a:t>
            </a:r>
            <a:r>
              <a:rPr lang="da-DK" sz="2000" b="1" dirty="0" smtClean="0"/>
              <a:t>naturelskere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Forholde sig proaktivt til såvel kronvildt som dåvildt</a:t>
            </a:r>
            <a:r>
              <a:rPr lang="da-DK" sz="2000" b="1" dirty="0" smtClean="0"/>
              <a:t>…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På sigt at søge lokal indflydelse på national forvaltning…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5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24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7527"/>
              </p:ext>
            </p:extLst>
          </p:nvPr>
        </p:nvGraphicFramePr>
        <p:xfrm>
          <a:off x="4594075" y="1430464"/>
          <a:ext cx="4320481" cy="479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140"/>
                <a:gridCol w="1560174"/>
                <a:gridCol w="1500167"/>
              </a:tblGrid>
              <a:tr h="370840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2012/13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2013/2014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Ejendomme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83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102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Hektar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Ca. 7.100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Ca. 7.700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Jagtlejere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24 ejendomme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34 ejendomme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i="1" dirty="0" err="1" smtClean="0"/>
                        <a:t>Gns</a:t>
                      </a:r>
                      <a:r>
                        <a:rPr lang="da-DK" sz="1400" i="1" dirty="0" smtClean="0"/>
                        <a:t>. Areal/lejere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i="1" dirty="0" smtClean="0"/>
                        <a:t>132 ha.</a:t>
                      </a:r>
                      <a:endParaRPr lang="da-DK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i="1" dirty="0" smtClean="0"/>
                        <a:t>117 ha.</a:t>
                      </a:r>
                      <a:endParaRPr lang="da-DK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Lodsejere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59 ejendomme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68 ejendomme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i="1" dirty="0" err="1" smtClean="0"/>
                        <a:t>Gns</a:t>
                      </a:r>
                      <a:r>
                        <a:rPr lang="da-DK" sz="1400" i="1" dirty="0" smtClean="0"/>
                        <a:t>.</a:t>
                      </a:r>
                      <a:r>
                        <a:rPr lang="da-DK" sz="1400" i="1" baseline="0" dirty="0" smtClean="0"/>
                        <a:t> Areal/ejere</a:t>
                      </a:r>
                      <a:endParaRPr lang="da-DK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i="1" dirty="0" smtClean="0"/>
                        <a:t>58 ha.</a:t>
                      </a:r>
                      <a:endParaRPr lang="da-DK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i="1" dirty="0" smtClean="0"/>
                        <a:t>55 ha.</a:t>
                      </a:r>
                      <a:endParaRPr lang="da-DK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Gul ordning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50 ejendomme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50 ejendomme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Hvid ordning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33 ejendomme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52 ejendomme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Udbytte/</a:t>
                      </a:r>
                      <a:r>
                        <a:rPr lang="da-DK" sz="1400" dirty="0" err="1" smtClean="0"/>
                        <a:t>kron-vildt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 dyr pr. 49,6 ha.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1 dyr pr. 44,7 ha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Web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 smtClean="0"/>
                        <a:t>63.000 unikke besøgende ~ 172 pr.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 smtClean="0"/>
                        <a:t>55.000 unikke besøgende ~151</a:t>
                      </a:r>
                      <a:r>
                        <a:rPr lang="da-DK" sz="1200" baseline="0" dirty="0" smtClean="0"/>
                        <a:t> pr. dag ~ 6 pr. time</a:t>
                      </a:r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6016" y="1346038"/>
            <a:ext cx="3970784" cy="3204329"/>
          </a:xfrm>
        </p:spPr>
        <p:txBody>
          <a:bodyPr>
            <a:normAutofit/>
          </a:bodyPr>
          <a:lstStyle/>
          <a:p>
            <a:r>
              <a:rPr lang="da-DK" sz="1600" dirty="0" smtClean="0"/>
              <a:t>Generelt positivt indstillingen overfor samarbejde på tværs af skel</a:t>
            </a:r>
          </a:p>
          <a:p>
            <a:r>
              <a:rPr lang="da-DK" sz="1600" dirty="0" smtClean="0"/>
              <a:t>3 ”mini-</a:t>
            </a:r>
            <a:r>
              <a:rPr lang="da-DK" sz="1600" dirty="0" err="1" smtClean="0"/>
              <a:t>laug</a:t>
            </a:r>
            <a:r>
              <a:rPr lang="da-DK" sz="1600" dirty="0" smtClean="0"/>
              <a:t>” etableret og kørende – hertil et antal mindre formaliserede nabo-samarbejder</a:t>
            </a:r>
          </a:p>
          <a:p>
            <a:r>
              <a:rPr lang="da-DK" sz="1600" dirty="0" smtClean="0"/>
              <a:t>Dårligt repræsenteret vest for Holstedvejen (425)</a:t>
            </a:r>
          </a:p>
          <a:p>
            <a:endParaRPr lang="da-DK" sz="1600" dirty="0"/>
          </a:p>
          <a:p>
            <a:r>
              <a:rPr lang="da-DK" sz="1600" dirty="0" smtClean="0"/>
              <a:t>Besøg i Klelund Dyrehave august 2013</a:t>
            </a:r>
          </a:p>
          <a:p>
            <a:r>
              <a:rPr lang="da-DK" sz="1600" dirty="0" smtClean="0"/>
              <a:t>Afholdt kalvejagt for hele området d. 25/10-13 </a:t>
            </a:r>
          </a:p>
          <a:p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24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 rot="19904142">
            <a:off x="3081928" y="2693903"/>
            <a:ext cx="765846" cy="121554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 rot="2917047">
            <a:off x="2697729" y="4087682"/>
            <a:ext cx="580353" cy="9253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 rot="2917047">
            <a:off x="1786430" y="3711114"/>
            <a:ext cx="806993" cy="14633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pic>
        <p:nvPicPr>
          <p:cNvPr id="3074" name="Picture 2" descr="Kalvejagt 25. oktober 2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016224" cy="15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 lille del af den imponerende samling af kastestæn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95" y="4426016"/>
            <a:ext cx="192282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Arbejde mod mere ”forvaltning” og mindre ”sprosse-afskydning</a:t>
            </a:r>
            <a:r>
              <a:rPr lang="da-DK" sz="2000" b="1" dirty="0" smtClean="0"/>
              <a:t>”</a:t>
            </a:r>
            <a:r>
              <a:rPr lang="da-DK" sz="2000" b="1" dirty="0"/>
              <a:t/>
            </a:r>
            <a:br>
              <a:rPr lang="da-DK" sz="2000" b="1" dirty="0"/>
            </a:br>
            <a:endParaRPr lang="da-DK" sz="2000" dirty="0"/>
          </a:p>
        </p:txBody>
      </p:sp>
      <p:sp>
        <p:nvSpPr>
          <p:cNvPr id="7" name="Tekstfelt 2"/>
          <p:cNvSpPr txBox="1">
            <a:spLocks noChangeArrowheads="1"/>
          </p:cNvSpPr>
          <p:nvPr/>
        </p:nvSpPr>
        <p:spPr bwMode="auto">
          <a:xfrm>
            <a:off x="5004048" y="1419929"/>
            <a:ext cx="3744416" cy="50405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80340" marR="0" lvl="0" indent="-9017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Faktaboks</a:t>
            </a:r>
            <a:r>
              <a:rPr kumimoji="0" lang="da-DK" sz="10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: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Kronvildtet kan blive ca. 16 år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kronvildtbestand vil uden jagt vokse med 14-16% pr. år, hvilket er en fordobling på 5 år (potentiale 30% = fordobling på 2 år)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voksen hind vil over 12 måneder bevæge sig over minimum 1.000 ha. (optimale forhold  250 ha.)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voksen hjort vil over 12 måneder bevæge sig over minimum 3.500 ha.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Et stykke kronvildt har en flugtafstand på ca. 3,5 km og op til 25 km.(Stigende ved gentagende forstyrrelser)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Kronvildtet vil vende tilbage til </a:t>
            </a:r>
            <a:r>
              <a:rPr kumimoji="0" lang="da-DK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lokationen</a:t>
            </a: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efter 0,5-7 dage efter forstyrrelsen. (Stigende ved gentagende forstyrrelser)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Kronvildtets føde består af : Græsser (50%), Lyng (20-27%), urter(2-18%)  og skud fra nåletræer (8-10%). Barkskrælninger op til 2%.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Landbrugsafgrøder: altædende, forkærlighed for kartofler, raps i tidlig stadig, havre og byg.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Markskader forårsaget af kronvildt kan opstå hele året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Den vigtigst forudsætning for kronvildtets trivsel er </a:t>
            </a:r>
            <a:r>
              <a:rPr kumimoji="0" lang="da-DK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forstyrelsesfrie</a:t>
            </a: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områder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 hjorts gevirstørrelse har ikke nogen entydig sammenhæng med hjortens alder – men er en ud af flere indikatorer 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9017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Kilder</a:t>
            </a:r>
            <a:r>
              <a:rPr kumimoji="0" lang="da-DK" sz="1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:</a:t>
            </a:r>
            <a:br>
              <a:rPr kumimoji="0" lang="da-DK" sz="1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”</a:t>
            </a:r>
            <a:r>
              <a:rPr kumimoji="0" lang="da-DK" sz="500" b="0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Times New Roman"/>
                <a:hlinkClick r:id="rId3"/>
              </a:rPr>
              <a:t>www.fulgeognatur.dk</a:t>
            </a: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”, Naturhistorisk museum i Århus</a:t>
            </a:r>
            <a:b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”</a:t>
            </a:r>
            <a:r>
              <a:rPr kumimoji="0" lang="da-DK" sz="5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Analyse af forvaltningen af krondyr”, SNS 2001, J.nr. </a:t>
            </a: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SN1996-340</a:t>
            </a:r>
            <a:b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da-DK" sz="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</a:t>
            </a:r>
            <a:r>
              <a:rPr kumimoji="0" lang="da-DK" sz="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aglig </a:t>
            </a:r>
            <a:r>
              <a:rPr kumimoji="0" lang="da-DK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rapport nr. 690 ”Hvor nedlægges krondyrene - og hvorfor” (2008)</a:t>
            </a:r>
            <a:endParaRPr kumimoji="0" lang="da-DK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8034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da-DK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41827"/>
              </p:ext>
            </p:extLst>
          </p:nvPr>
        </p:nvGraphicFramePr>
        <p:xfrm>
          <a:off x="395536" y="1419929"/>
          <a:ext cx="4464495" cy="443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8232"/>
                <a:gridCol w="1224136"/>
                <a:gridCol w="1152127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Initiativ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2012/13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2013/2014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Fælles fodring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Fælles </a:t>
                      </a:r>
                      <a:r>
                        <a:rPr lang="da-DK" sz="1400" dirty="0" err="1" smtClean="0"/>
                        <a:t>biotopppleje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Koordinerede jagter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i="0" dirty="0" smtClean="0"/>
                        <a:t>Fælles jagter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Koordinerede paroler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i="1" dirty="0" smtClean="0"/>
                        <a:t>Koordineret</a:t>
                      </a:r>
                      <a:r>
                        <a:rPr lang="da-DK" sz="1400" i="1" baseline="0" dirty="0" smtClean="0"/>
                        <a:t> kalvejagt</a:t>
                      </a:r>
                      <a:endParaRPr lang="da-DK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Fælles ”</a:t>
                      </a:r>
                      <a:r>
                        <a:rPr lang="da-DK" sz="1400" dirty="0" err="1" smtClean="0"/>
                        <a:t>ruhe</a:t>
                      </a:r>
                      <a:r>
                        <a:rPr lang="da-DK" sz="1400" dirty="0" smtClean="0"/>
                        <a:t>-zone”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Planlagt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Gennemført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Fælles afskydningsmål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Planlagt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Planlagt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Ændrede fredning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Ingen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Planlagt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Dåvildt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Ingen</a:t>
                      </a:r>
                      <a:r>
                        <a:rPr lang="da-DK" sz="1400" baseline="0" dirty="0" smtClean="0"/>
                        <a:t> aktivitet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dirty="0" smtClean="0"/>
                        <a:t>Rapportering og anbefaling</a:t>
                      </a:r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4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dirty="0" smtClean="0"/>
              <a:t>Bæredygtighed = bestandsstørrelse og -sammensætning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21-02-2014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2000" dirty="0"/>
              <a:t>2: Beretning </a:t>
            </a:r>
            <a:r>
              <a:rPr lang="da-DK" sz="2000" dirty="0" smtClean="0"/>
              <a:t>samt </a:t>
            </a:r>
            <a:r>
              <a:rPr lang="da-DK" sz="2000" dirty="0"/>
              <a:t>referat fra tidligere </a:t>
            </a:r>
            <a:r>
              <a:rPr lang="da-DK" sz="2000" dirty="0" smtClean="0"/>
              <a:t>år</a:t>
            </a:r>
            <a:br>
              <a:rPr lang="da-DK" sz="2000" dirty="0" smtClean="0"/>
            </a:br>
            <a:r>
              <a:rPr lang="da-DK" sz="2000" b="1" dirty="0"/>
              <a:t>Skabe ”bæredygtighed” i bestanden – til glæde for jægere, landmænd, skovejere og </a:t>
            </a:r>
            <a:r>
              <a:rPr lang="da-DK" sz="2000" b="1" dirty="0" smtClean="0"/>
              <a:t>naturelskere</a:t>
            </a:r>
            <a:endParaRPr lang="da-DK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7131112"/>
              </p:ext>
            </p:extLst>
          </p:nvPr>
        </p:nvGraphicFramePr>
        <p:xfrm>
          <a:off x="323528" y="1988840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2626</Words>
  <Application>Microsoft Office PowerPoint</Application>
  <PresentationFormat>Skærmshow (4:3)</PresentationFormat>
  <Paragraphs>943</Paragraphs>
  <Slides>30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Årsmøde samt  Generalforsamling 2014</vt:lpstr>
      <vt:lpstr>Aftens program</vt:lpstr>
      <vt:lpstr>Generalforsamling 2014</vt:lpstr>
      <vt:lpstr>1: Valg af dirigent og stemmetællere</vt:lpstr>
      <vt:lpstr>2: Beretning  samt referat fra tidligere år</vt:lpstr>
      <vt:lpstr>2: Beretning samt referat fra tidligere år Fastholde det lokale samarbejde omkring forvaltning af hjortevildt </vt:lpstr>
      <vt:lpstr>2: Beretning samt referat fra tidligere år Fastholde det lokale samarbejde omkring forvaltning af hjortevildt </vt:lpstr>
      <vt:lpstr>2: Beretning samt referat fra tidligere år Arbejde mod mere ”forvaltning” og mindre ”sprosse-afskydning” 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Skabe ”bæredygtighed” i bestanden – til glæde for jægere, landmænd, skovejere og naturelskere</vt:lpstr>
      <vt:lpstr>2: Beretning samt referat fra tidligere år Proaktivitet og indflydelse på landspolitik</vt:lpstr>
      <vt:lpstr>2: Beretning samt referat fra tidligere år Proaktivitet og indflydelse på landspolitik</vt:lpstr>
      <vt:lpstr>2: Beretning samt referat fra tidligere år </vt:lpstr>
      <vt:lpstr>3 &amp; 4: Regnskab 2013  samt kontingent for 2014</vt:lpstr>
      <vt:lpstr>5: Forvaltningspolitikker</vt:lpstr>
      <vt:lpstr>5: Forvaltningspolitikker</vt:lpstr>
      <vt:lpstr>5: Forvaltningspolitikker</vt:lpstr>
      <vt:lpstr>5: Forvaltningspolitikker</vt:lpstr>
      <vt:lpstr>5: Forvaltningspolitikker</vt:lpstr>
      <vt:lpstr>5: Forvaltningspolitikker</vt:lpstr>
      <vt:lpstr>5: Forvaltningspolitikker</vt:lpstr>
      <vt:lpstr>6: Indkomne forslag</vt:lpstr>
      <vt:lpstr>7: Bestyrelsesmedlemmer og suppleanter</vt:lpstr>
      <vt:lpstr>8: Revisor og revisorsuppleant</vt:lpstr>
      <vt:lpstr>9: Eventuelt</vt:lpstr>
    </vt:vector>
  </TitlesOfParts>
  <Company>Ball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Holm</dc:creator>
  <cp:lastModifiedBy>Ole Holm</cp:lastModifiedBy>
  <cp:revision>122</cp:revision>
  <cp:lastPrinted>2013-08-13T14:19:07Z</cp:lastPrinted>
  <dcterms:created xsi:type="dcterms:W3CDTF">2012-09-11T06:51:15Z</dcterms:created>
  <dcterms:modified xsi:type="dcterms:W3CDTF">2014-02-21T06:59:22Z</dcterms:modified>
</cp:coreProperties>
</file>