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5" r:id="rId3"/>
    <p:sldId id="266" r:id="rId4"/>
    <p:sldId id="267" r:id="rId5"/>
    <p:sldId id="275" r:id="rId6"/>
    <p:sldId id="276" r:id="rId7"/>
    <p:sldId id="334" r:id="rId8"/>
    <p:sldId id="332" r:id="rId9"/>
    <p:sldId id="333" r:id="rId10"/>
    <p:sldId id="282" r:id="rId11"/>
    <p:sldId id="331" r:id="rId12"/>
    <p:sldId id="305" r:id="rId13"/>
    <p:sldId id="278" r:id="rId14"/>
    <p:sldId id="311" r:id="rId15"/>
    <p:sldId id="293" r:id="rId16"/>
    <p:sldId id="329" r:id="rId17"/>
    <p:sldId id="321" r:id="rId18"/>
    <p:sldId id="269" r:id="rId19"/>
    <p:sldId id="270" r:id="rId20"/>
    <p:sldId id="297" r:id="rId21"/>
    <p:sldId id="272" r:id="rId22"/>
    <p:sldId id="273" r:id="rId23"/>
    <p:sldId id="274" r:id="rId24"/>
  </p:sldIdLst>
  <p:sldSz cx="9144000" cy="6858000" type="screen4x3"/>
  <p:notesSz cx="6794500" cy="99314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626B8A-0E18-46EA-AB7F-12C993DBDC69}" v="2665" dt="2019-02-28T15:52:58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yst layou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Mørkt layou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ema til typografi 1 - Marker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54" d="100"/>
          <a:sy n="54" d="100"/>
        </p:scale>
        <p:origin x="1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yvangmanagement-my.sharepoint.com/personal/oho_nyvangmanagement_dk/Documents/Kronhjorte.dk/Udbytte%20og%20bestand/Forvaltningsmodeller%20og%20bestandsmodelleringer/Nedlagte%20brunsthjorte%20-%20jagttider%20og%20kvoter%20nov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Afskydning - Kronhjorte.dk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4"/>
          <c:order val="2"/>
          <c:tx>
            <c:strRef>
              <c:f>'Akk Kronhjorte dk'!$A$20</c:f>
              <c:strCache>
                <c:ptCount val="1"/>
                <c:pt idx="0">
                  <c:v>Udtag total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'Akk Kronhjorte dk'!$B$2:$M$2</c:f>
              <c:strCache>
                <c:ptCount val="12"/>
                <c:pt idx="0">
                  <c:v>2004/05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  <c:pt idx="11">
                  <c:v>2015/16</c:v>
                </c:pt>
              </c:strCache>
            </c:strRef>
          </c:cat>
          <c:val>
            <c:numRef>
              <c:f>'Akk Kronhjorte dk'!$B$20:$P$20</c:f>
              <c:numCache>
                <c:formatCode>General</c:formatCode>
                <c:ptCount val="15"/>
                <c:pt idx="0">
                  <c:v>62</c:v>
                </c:pt>
                <c:pt idx="1">
                  <c:v>84</c:v>
                </c:pt>
                <c:pt idx="2">
                  <c:v>75</c:v>
                </c:pt>
                <c:pt idx="3">
                  <c:v>121</c:v>
                </c:pt>
                <c:pt idx="4">
                  <c:v>121</c:v>
                </c:pt>
                <c:pt idx="5">
                  <c:v>103</c:v>
                </c:pt>
                <c:pt idx="6">
                  <c:v>144</c:v>
                </c:pt>
                <c:pt idx="7">
                  <c:v>0</c:v>
                </c:pt>
                <c:pt idx="8">
                  <c:v>243</c:v>
                </c:pt>
                <c:pt idx="9">
                  <c:v>294</c:v>
                </c:pt>
                <c:pt idx="10">
                  <c:v>323</c:v>
                </c:pt>
                <c:pt idx="11">
                  <c:v>308</c:v>
                </c:pt>
                <c:pt idx="12">
                  <c:v>291</c:v>
                </c:pt>
                <c:pt idx="13">
                  <c:v>256</c:v>
                </c:pt>
                <c:pt idx="14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6-414A-9FAB-57709E5C7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0467840"/>
        <c:axId val="1700470016"/>
      </c:barChart>
      <c:lineChart>
        <c:grouping val="standard"/>
        <c:varyColors val="0"/>
        <c:ser>
          <c:idx val="2"/>
          <c:order val="0"/>
          <c:tx>
            <c:strRef>
              <c:f>'Akk Kronhjorte dk'!$A$41</c:f>
              <c:strCache>
                <c:ptCount val="1"/>
                <c:pt idx="0">
                  <c:v>Hjorte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'Akk Kronhjorte dk'!$B$2:$P$2</c:f>
              <c:strCache>
                <c:ptCount val="15"/>
                <c:pt idx="0">
                  <c:v>2004/05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  <c:pt idx="11">
                  <c:v>2015/16</c:v>
                </c:pt>
                <c:pt idx="12">
                  <c:v>2016/17</c:v>
                </c:pt>
                <c:pt idx="13">
                  <c:v>2017/18</c:v>
                </c:pt>
                <c:pt idx="14">
                  <c:v>2018/19</c:v>
                </c:pt>
              </c:strCache>
            </c:strRef>
          </c:cat>
          <c:val>
            <c:numRef>
              <c:f>'Akk Kronhjorte dk'!$B$41:$P$41</c:f>
              <c:numCache>
                <c:formatCode>0%</c:formatCode>
                <c:ptCount val="15"/>
                <c:pt idx="0">
                  <c:v>0.43548387096774194</c:v>
                </c:pt>
                <c:pt idx="1">
                  <c:v>0.5</c:v>
                </c:pt>
                <c:pt idx="2">
                  <c:v>0.36</c:v>
                </c:pt>
                <c:pt idx="3">
                  <c:v>0.48760330578512395</c:v>
                </c:pt>
                <c:pt idx="4">
                  <c:v>0.4462809917355372</c:v>
                </c:pt>
                <c:pt idx="5">
                  <c:v>0.42718446601941745</c:v>
                </c:pt>
                <c:pt idx="6">
                  <c:v>0.41666666666666669</c:v>
                </c:pt>
                <c:pt idx="8">
                  <c:v>0.34567901234567899</c:v>
                </c:pt>
                <c:pt idx="9">
                  <c:v>0.38095238095238093</c:v>
                </c:pt>
                <c:pt idx="10">
                  <c:v>0.27554179566563469</c:v>
                </c:pt>
                <c:pt idx="11">
                  <c:v>0.27597402597402598</c:v>
                </c:pt>
                <c:pt idx="12">
                  <c:v>0.26460481099656358</c:v>
                </c:pt>
                <c:pt idx="13">
                  <c:v>0.30859375</c:v>
                </c:pt>
                <c:pt idx="14">
                  <c:v>0.38596491228070173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56-414A-9FAB-57709E5C76A1}"/>
            </c:ext>
          </c:extLst>
        </c:ser>
        <c:ser>
          <c:idx val="5"/>
          <c:order val="1"/>
          <c:tx>
            <c:v>50%</c:v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'Akk Kronhjorte dk'!$B$2:$P$2</c:f>
              <c:strCache>
                <c:ptCount val="15"/>
                <c:pt idx="0">
                  <c:v>2004/05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  <c:pt idx="11">
                  <c:v>2015/16</c:v>
                </c:pt>
                <c:pt idx="12">
                  <c:v>2016/17</c:v>
                </c:pt>
                <c:pt idx="13">
                  <c:v>2017/18</c:v>
                </c:pt>
                <c:pt idx="14">
                  <c:v>2018/19</c:v>
                </c:pt>
              </c:strCache>
            </c:strRef>
          </c:cat>
          <c:val>
            <c:numRef>
              <c:f>'Akk Kronhjorte dk'!$B$45:$P$45</c:f>
              <c:numCache>
                <c:formatCode>0%</c:formatCode>
                <c:ptCount val="15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56-414A-9FAB-57709E5C76A1}"/>
            </c:ext>
          </c:extLst>
        </c:ser>
        <c:ser>
          <c:idx val="6"/>
          <c:order val="3"/>
          <c:tx>
            <c:strRef>
              <c:f>'Akk Kronhjorte dk'!$A$25</c:f>
              <c:strCache>
                <c:ptCount val="1"/>
                <c:pt idx="0">
                  <c:v>Han%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'Akk Kronhjorte dk'!$B$2:$P$2</c:f>
              <c:strCache>
                <c:ptCount val="15"/>
                <c:pt idx="0">
                  <c:v>2004/05</c:v>
                </c:pt>
                <c:pt idx="1">
                  <c:v>2005/06</c:v>
                </c:pt>
                <c:pt idx="2">
                  <c:v>2006/07</c:v>
                </c:pt>
                <c:pt idx="3">
                  <c:v>2007/08</c:v>
                </c:pt>
                <c:pt idx="4">
                  <c:v>2008/09</c:v>
                </c:pt>
                <c:pt idx="5">
                  <c:v>2009/10</c:v>
                </c:pt>
                <c:pt idx="6">
                  <c:v>2010/11</c:v>
                </c:pt>
                <c:pt idx="7">
                  <c:v>2011/12</c:v>
                </c:pt>
                <c:pt idx="8">
                  <c:v>2012/13</c:v>
                </c:pt>
                <c:pt idx="9">
                  <c:v>2013/14</c:v>
                </c:pt>
                <c:pt idx="10">
                  <c:v>2014/15</c:v>
                </c:pt>
                <c:pt idx="11">
                  <c:v>2015/16</c:v>
                </c:pt>
                <c:pt idx="12">
                  <c:v>2016/17</c:v>
                </c:pt>
                <c:pt idx="13">
                  <c:v>2017/18</c:v>
                </c:pt>
                <c:pt idx="14">
                  <c:v>2018/19</c:v>
                </c:pt>
              </c:strCache>
            </c:strRef>
          </c:cat>
          <c:val>
            <c:numRef>
              <c:f>'Akk Kronhjorte dk'!$B$25:$P$25</c:f>
              <c:numCache>
                <c:formatCode>0%</c:formatCode>
                <c:ptCount val="15"/>
                <c:pt idx="0">
                  <c:v>0.62096774193548387</c:v>
                </c:pt>
                <c:pt idx="1">
                  <c:v>0.6607142857142857</c:v>
                </c:pt>
                <c:pt idx="2">
                  <c:v>0.52</c:v>
                </c:pt>
                <c:pt idx="3">
                  <c:v>0.64462809917355368</c:v>
                </c:pt>
                <c:pt idx="4">
                  <c:v>0.59917355371900827</c:v>
                </c:pt>
                <c:pt idx="5">
                  <c:v>0.58252427184466016</c:v>
                </c:pt>
                <c:pt idx="6">
                  <c:v>0.57986111111111116</c:v>
                </c:pt>
                <c:pt idx="8">
                  <c:v>0.48559670781893005</c:v>
                </c:pt>
                <c:pt idx="9">
                  <c:v>0.54591836734693877</c:v>
                </c:pt>
                <c:pt idx="10">
                  <c:v>0.42105263157894735</c:v>
                </c:pt>
                <c:pt idx="11">
                  <c:v>0.42857142857142855</c:v>
                </c:pt>
                <c:pt idx="12">
                  <c:v>0.4329896907216495</c:v>
                </c:pt>
                <c:pt idx="13">
                  <c:v>0.453125</c:v>
                </c:pt>
                <c:pt idx="14">
                  <c:v>0.53859649122807018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56-414A-9FAB-57709E5C7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472192"/>
        <c:axId val="1700476544"/>
      </c:lineChart>
      <c:catAx>
        <c:axId val="170047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00476544"/>
        <c:crosses val="autoZero"/>
        <c:auto val="1"/>
        <c:lblAlgn val="ctr"/>
        <c:lblOffset val="100"/>
        <c:noMultiLvlLbl val="0"/>
      </c:catAx>
      <c:valAx>
        <c:axId val="17004765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00472192"/>
        <c:crosses val="autoZero"/>
        <c:crossBetween val="between"/>
      </c:valAx>
      <c:valAx>
        <c:axId val="1700470016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00467840"/>
        <c:crosses val="max"/>
        <c:crossBetween val="between"/>
      </c:valAx>
      <c:catAx>
        <c:axId val="17004678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00470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Nedlagte hjorte i brunstperioden (eks. spids)</a:t>
            </a:r>
          </a:p>
          <a:p>
            <a:pPr>
              <a:defRPr/>
            </a:pPr>
            <a:r>
              <a:rPr lang="da-DK" sz="900"/>
              <a:t>* Opgjort for perioden 1/9-15/10. Seneste</a:t>
            </a:r>
            <a:r>
              <a:rPr lang="da-DK" sz="900" baseline="0"/>
              <a:t> 2 sæsoner er perioden 1/9-15/9.</a:t>
            </a:r>
            <a:r>
              <a:rPr lang="da-DK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Samlet!$C$31</c:f>
              <c:strCache>
                <c:ptCount val="1"/>
                <c:pt idx="0">
                  <c:v>Medlemmer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Samlet!$D$30:$I$30</c:f>
              <c:strCache>
                <c:ptCount val="6"/>
                <c:pt idx="0">
                  <c:v>2013/14*</c:v>
                </c:pt>
                <c:pt idx="1">
                  <c:v>2014/15*</c:v>
                </c:pt>
                <c:pt idx="2">
                  <c:v>2015/16*</c:v>
                </c:pt>
                <c:pt idx="3">
                  <c:v>2016/17*</c:v>
                </c:pt>
                <c:pt idx="4">
                  <c:v>2017/18</c:v>
                </c:pt>
                <c:pt idx="5">
                  <c:v>2018/19</c:v>
                </c:pt>
              </c:strCache>
            </c:strRef>
          </c:cat>
          <c:val>
            <c:numRef>
              <c:f>Samlet!$D$31:$I$31</c:f>
              <c:numCache>
                <c:formatCode>General</c:formatCode>
                <c:ptCount val="6"/>
                <c:pt idx="0">
                  <c:v>23</c:v>
                </c:pt>
                <c:pt idx="1">
                  <c:v>22</c:v>
                </c:pt>
                <c:pt idx="2">
                  <c:v>27</c:v>
                </c:pt>
                <c:pt idx="3">
                  <c:v>14</c:v>
                </c:pt>
                <c:pt idx="4">
                  <c:v>18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24-44FD-BF3F-B510878E4F54}"/>
            </c:ext>
          </c:extLst>
        </c:ser>
        <c:ser>
          <c:idx val="1"/>
          <c:order val="1"/>
          <c:tx>
            <c:strRef>
              <c:f>Samlet!$C$32</c:f>
              <c:strCache>
                <c:ptCount val="1"/>
                <c:pt idx="0">
                  <c:v>Randzone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Samlet!$D$30:$I$30</c:f>
              <c:strCache>
                <c:ptCount val="6"/>
                <c:pt idx="0">
                  <c:v>2013/14*</c:v>
                </c:pt>
                <c:pt idx="1">
                  <c:v>2014/15*</c:v>
                </c:pt>
                <c:pt idx="2">
                  <c:v>2015/16*</c:v>
                </c:pt>
                <c:pt idx="3">
                  <c:v>2016/17*</c:v>
                </c:pt>
                <c:pt idx="4">
                  <c:v>2017/18</c:v>
                </c:pt>
                <c:pt idx="5">
                  <c:v>2018/19</c:v>
                </c:pt>
              </c:strCache>
            </c:strRef>
          </c:cat>
          <c:val>
            <c:numRef>
              <c:f>Samlet!$D$32:$I$32</c:f>
              <c:numCache>
                <c:formatCode>General</c:formatCode>
                <c:ptCount val="6"/>
                <c:pt idx="0">
                  <c:v>18</c:v>
                </c:pt>
                <c:pt idx="1">
                  <c:v>20</c:v>
                </c:pt>
                <c:pt idx="2">
                  <c:v>15</c:v>
                </c:pt>
                <c:pt idx="3">
                  <c:v>23</c:v>
                </c:pt>
                <c:pt idx="4">
                  <c:v>23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24-44FD-BF3F-B510878E4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4980944"/>
        <c:axId val="664981272"/>
      </c:barChart>
      <c:catAx>
        <c:axId val="664980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Sæson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64981272"/>
        <c:crosses val="autoZero"/>
        <c:auto val="1"/>
        <c:lblAlgn val="ctr"/>
        <c:lblOffset val="100"/>
        <c:noMultiLvlLbl val="0"/>
      </c:catAx>
      <c:valAx>
        <c:axId val="664981272"/>
        <c:scaling>
          <c:orientation val="minMax"/>
          <c:max val="75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 Hjorte</a:t>
                </a:r>
                <a:r>
                  <a:rPr lang="en-US" baseline="0"/>
                  <a:t> </a:t>
                </a:r>
                <a:r>
                  <a:rPr lang="en-US"/>
                  <a:t>nedlagt i brunsten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6498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Afskydning Dåvildt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Dåvildt!$A$32</c:f>
              <c:strCache>
                <c:ptCount val="1"/>
                <c:pt idx="0">
                  <c:v>Udtag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Dåvildt!$B$31:$H$31</c:f>
              <c:strCache>
                <c:ptCount val="7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</c:strCache>
            </c:strRef>
          </c:cat>
          <c:val>
            <c:numRef>
              <c:f>Dåvildt!$B$32:$H$32</c:f>
              <c:numCache>
                <c:formatCode>General</c:formatCode>
                <c:ptCount val="7"/>
                <c:pt idx="0">
                  <c:v>42</c:v>
                </c:pt>
                <c:pt idx="1">
                  <c:v>40</c:v>
                </c:pt>
                <c:pt idx="2">
                  <c:v>44</c:v>
                </c:pt>
                <c:pt idx="3">
                  <c:v>27</c:v>
                </c:pt>
                <c:pt idx="4">
                  <c:v>41</c:v>
                </c:pt>
                <c:pt idx="5">
                  <c:v>43</c:v>
                </c:pt>
                <c:pt idx="6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4D-44FE-ABC3-1A99D14A6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0496672"/>
        <c:axId val="1700490144"/>
      </c:barChart>
      <c:lineChart>
        <c:grouping val="standard"/>
        <c:varyColors val="0"/>
        <c:ser>
          <c:idx val="1"/>
          <c:order val="1"/>
          <c:tx>
            <c:strRef>
              <c:f>Dåvildt!$A$33</c:f>
              <c:strCache>
                <c:ptCount val="1"/>
                <c:pt idx="0">
                  <c:v>Handyrs%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Dåvildt!$B$31:$H$31</c:f>
              <c:strCache>
                <c:ptCount val="7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</c:strCache>
            </c:strRef>
          </c:cat>
          <c:val>
            <c:numRef>
              <c:f>Dåvildt!$B$33:$H$33</c:f>
              <c:numCache>
                <c:formatCode>0%</c:formatCode>
                <c:ptCount val="7"/>
                <c:pt idx="0">
                  <c:v>0.55000000000000004</c:v>
                </c:pt>
                <c:pt idx="1">
                  <c:v>0.53</c:v>
                </c:pt>
                <c:pt idx="2">
                  <c:v>0.55000000000000004</c:v>
                </c:pt>
                <c:pt idx="3">
                  <c:v>0.48</c:v>
                </c:pt>
                <c:pt idx="4">
                  <c:v>0.5</c:v>
                </c:pt>
                <c:pt idx="5">
                  <c:v>0.58139534883720934</c:v>
                </c:pt>
                <c:pt idx="6">
                  <c:v>0.40540540540540543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4D-44FE-ABC3-1A99D14A6AE9}"/>
            </c:ext>
          </c:extLst>
        </c:ser>
        <c:ser>
          <c:idx val="2"/>
          <c:order val="2"/>
          <c:tx>
            <c:strRef>
              <c:f>Dåvildt!$A$34</c:f>
              <c:strCache>
                <c:ptCount val="1"/>
                <c:pt idx="0">
                  <c:v>Targit%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Dåvildt!$B$31:$H$31</c:f>
              <c:strCache>
                <c:ptCount val="7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</c:strCache>
            </c:strRef>
          </c:cat>
          <c:val>
            <c:numRef>
              <c:f>Dåvildt!$B$34:$H$34</c:f>
              <c:numCache>
                <c:formatCode>0%</c:formatCode>
                <c:ptCount val="7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4D-44FE-ABC3-1A99D14A6AE9}"/>
            </c:ext>
          </c:extLst>
        </c:ser>
        <c:ser>
          <c:idx val="3"/>
          <c:order val="3"/>
          <c:tx>
            <c:strRef>
              <c:f>Dåvildt!$A$35</c:f>
              <c:strCache>
                <c:ptCount val="1"/>
                <c:pt idx="0">
                  <c:v>Hjorte%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Dåvildt!$B$31:$H$31</c:f>
              <c:strCache>
                <c:ptCount val="7"/>
                <c:pt idx="0">
                  <c:v>2012/13</c:v>
                </c:pt>
                <c:pt idx="1">
                  <c:v>2013/14</c:v>
                </c:pt>
                <c:pt idx="2">
                  <c:v>2014/15</c:v>
                </c:pt>
                <c:pt idx="3">
                  <c:v>2015/16</c:v>
                </c:pt>
                <c:pt idx="4">
                  <c:v>2016/17</c:v>
                </c:pt>
                <c:pt idx="5">
                  <c:v>2017/18</c:v>
                </c:pt>
                <c:pt idx="6">
                  <c:v>2018/19</c:v>
                </c:pt>
              </c:strCache>
            </c:strRef>
          </c:cat>
          <c:val>
            <c:numRef>
              <c:f>Dåvildt!$B$35:$H$35</c:f>
              <c:numCache>
                <c:formatCode>0%</c:formatCode>
                <c:ptCount val="7"/>
                <c:pt idx="0">
                  <c:v>0.35714285714285715</c:v>
                </c:pt>
                <c:pt idx="1">
                  <c:v>0.32500000000000001</c:v>
                </c:pt>
                <c:pt idx="2">
                  <c:v>0.31818181818181818</c:v>
                </c:pt>
                <c:pt idx="3">
                  <c:v>0.37037037037037035</c:v>
                </c:pt>
                <c:pt idx="4">
                  <c:v>0.3</c:v>
                </c:pt>
                <c:pt idx="5">
                  <c:v>0.48837209302325579</c:v>
                </c:pt>
                <c:pt idx="6">
                  <c:v>0.29729729729729731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E4D-44FE-ABC3-1A99D14A6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501568"/>
        <c:axId val="1700485248"/>
      </c:lineChart>
      <c:catAx>
        <c:axId val="170050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00485248"/>
        <c:crosses val="autoZero"/>
        <c:auto val="1"/>
        <c:lblAlgn val="ctr"/>
        <c:lblOffset val="100"/>
        <c:noMultiLvlLbl val="0"/>
      </c:catAx>
      <c:valAx>
        <c:axId val="170048524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Handyrs%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00501568"/>
        <c:crosses val="autoZero"/>
        <c:crossBetween val="between"/>
      </c:valAx>
      <c:valAx>
        <c:axId val="1700490144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Antal dyr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700496672"/>
        <c:crosses val="max"/>
        <c:crossBetween val="between"/>
      </c:valAx>
      <c:catAx>
        <c:axId val="1700496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00490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Udvikling i samlet bestand samt i kategorierne "yngre", "mellemaldrende" og "voksne hjorte" før jagtstart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'Opbygning Kronhjorte'!$B$239</c:f>
              <c:strCache>
                <c:ptCount val="1"/>
                <c:pt idx="0">
                  <c:v>Bestand før kalvesætning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'Opbygning Kronhjorte'!$D$238:$J$238</c:f>
              <c:strCache>
                <c:ptCount val="7"/>
                <c:pt idx="0">
                  <c:v>12/13</c:v>
                </c:pt>
                <c:pt idx="1">
                  <c:v>13/14</c:v>
                </c:pt>
                <c:pt idx="2">
                  <c:v>14/15</c:v>
                </c:pt>
                <c:pt idx="3">
                  <c:v>15/16</c:v>
                </c:pt>
                <c:pt idx="4">
                  <c:v>16/17</c:v>
                </c:pt>
                <c:pt idx="5">
                  <c:v>17/18</c:v>
                </c:pt>
                <c:pt idx="6">
                  <c:v>18/19</c:v>
                </c:pt>
              </c:strCache>
            </c:strRef>
          </c:cat>
          <c:val>
            <c:numRef>
              <c:f>'Opbygning Kronhjorte'!$D$239:$K$239</c:f>
              <c:numCache>
                <c:formatCode>_ * #,##0_ ;_ * \-#,##0_ ;_ * "-"??_ ;_ @_ </c:formatCode>
                <c:ptCount val="8"/>
                <c:pt idx="0">
                  <c:v>672.63749999999982</c:v>
                </c:pt>
                <c:pt idx="1">
                  <c:v>731.885338993098</c:v>
                </c:pt>
                <c:pt idx="2">
                  <c:v>750.8228219216835</c:v>
                </c:pt>
                <c:pt idx="3">
                  <c:v>763.03224935847163</c:v>
                </c:pt>
                <c:pt idx="4">
                  <c:v>759.02263748036285</c:v>
                </c:pt>
                <c:pt idx="5">
                  <c:v>761.52263866052488</c:v>
                </c:pt>
                <c:pt idx="6">
                  <c:v>797.51247461280889</c:v>
                </c:pt>
                <c:pt idx="7">
                  <c:v>789.9854577257405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01-4F06-9262-C8C9D56A0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2533288"/>
        <c:axId val="612532504"/>
      </c:barChart>
      <c:lineChart>
        <c:grouping val="standard"/>
        <c:varyColors val="0"/>
        <c:ser>
          <c:idx val="0"/>
          <c:order val="1"/>
          <c:tx>
            <c:v>Unge hjorte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'Opbygning Kronhjorte'!$D$238:$K$238</c:f>
              <c:strCache>
                <c:ptCount val="8"/>
                <c:pt idx="0">
                  <c:v>12/13</c:v>
                </c:pt>
                <c:pt idx="1">
                  <c:v>13/14</c:v>
                </c:pt>
                <c:pt idx="2">
                  <c:v>14/15</c:v>
                </c:pt>
                <c:pt idx="3">
                  <c:v>15/16</c:v>
                </c:pt>
                <c:pt idx="4">
                  <c:v>16/17</c:v>
                </c:pt>
                <c:pt idx="5">
                  <c:v>17/18</c:v>
                </c:pt>
                <c:pt idx="6">
                  <c:v>18/19</c:v>
                </c:pt>
                <c:pt idx="7">
                  <c:v>19/20</c:v>
                </c:pt>
              </c:strCache>
            </c:strRef>
          </c:cat>
          <c:val>
            <c:numRef>
              <c:f>'Opbygning Kronhjorte'!$D$252:$K$252</c:f>
              <c:numCache>
                <c:formatCode>_ * #,##0_ ;_ * \-#,##0_ ;_ * "-"??_ ;_ @_ </c:formatCode>
                <c:ptCount val="8"/>
                <c:pt idx="0">
                  <c:v>214.98749999999995</c:v>
                </c:pt>
                <c:pt idx="1">
                  <c:v>243.12391949654906</c:v>
                </c:pt>
                <c:pt idx="2">
                  <c:v>236.50516949654906</c:v>
                </c:pt>
                <c:pt idx="3">
                  <c:v>252.38038162561844</c:v>
                </c:pt>
                <c:pt idx="4">
                  <c:v>261.2061134007721</c:v>
                </c:pt>
                <c:pt idx="5">
                  <c:v>252.85980148119447</c:v>
                </c:pt>
                <c:pt idx="6">
                  <c:v>250.80671882780894</c:v>
                </c:pt>
                <c:pt idx="7">
                  <c:v>216.4846573077385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01-4F06-9262-C8C9D56A0EDB}"/>
            </c:ext>
          </c:extLst>
        </c:ser>
        <c:ser>
          <c:idx val="2"/>
          <c:order val="2"/>
          <c:tx>
            <c:v>Mellemaldrende hjorte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'Opbygning Kronhjorte'!$D$238:$K$238</c:f>
              <c:strCache>
                <c:ptCount val="8"/>
                <c:pt idx="0">
                  <c:v>12/13</c:v>
                </c:pt>
                <c:pt idx="1">
                  <c:v>13/14</c:v>
                </c:pt>
                <c:pt idx="2">
                  <c:v>14/15</c:v>
                </c:pt>
                <c:pt idx="3">
                  <c:v>15/16</c:v>
                </c:pt>
                <c:pt idx="4">
                  <c:v>16/17</c:v>
                </c:pt>
                <c:pt idx="5">
                  <c:v>17/18</c:v>
                </c:pt>
                <c:pt idx="6">
                  <c:v>18/19</c:v>
                </c:pt>
                <c:pt idx="7">
                  <c:v>19/20</c:v>
                </c:pt>
              </c:strCache>
            </c:strRef>
          </c:cat>
          <c:val>
            <c:numRef>
              <c:f>'Opbygning Kronhjorte'!$D$259:$K$259</c:f>
              <c:numCache>
                <c:formatCode>_ * #,##0_ ;_ * \-#,##0_ ;_ * "-"??_ ;_ @_ </c:formatCode>
                <c:ptCount val="8"/>
                <c:pt idx="0">
                  <c:v>18.900000000000002</c:v>
                </c:pt>
                <c:pt idx="1">
                  <c:v>24.887499999999996</c:v>
                </c:pt>
                <c:pt idx="2">
                  <c:v>28.399999999999984</c:v>
                </c:pt>
                <c:pt idx="3">
                  <c:v>44.799999999999969</c:v>
                </c:pt>
                <c:pt idx="4">
                  <c:v>57.111419496549061</c:v>
                </c:pt>
                <c:pt idx="5">
                  <c:v>80.38016949654903</c:v>
                </c:pt>
                <c:pt idx="6">
                  <c:v>106.50538162561843</c:v>
                </c:pt>
                <c:pt idx="7">
                  <c:v>116.33003289732116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01-4F06-9262-C8C9D56A0EDB}"/>
            </c:ext>
          </c:extLst>
        </c:ser>
        <c:ser>
          <c:idx val="3"/>
          <c:order val="3"/>
          <c:tx>
            <c:v>Voksne hjorte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'Opbygning Kronhjorte'!$D$238:$K$238</c:f>
              <c:strCache>
                <c:ptCount val="8"/>
                <c:pt idx="0">
                  <c:v>12/13</c:v>
                </c:pt>
                <c:pt idx="1">
                  <c:v>13/14</c:v>
                </c:pt>
                <c:pt idx="2">
                  <c:v>14/15</c:v>
                </c:pt>
                <c:pt idx="3">
                  <c:v>15/16</c:v>
                </c:pt>
                <c:pt idx="4">
                  <c:v>16/17</c:v>
                </c:pt>
                <c:pt idx="5">
                  <c:v>17/18</c:v>
                </c:pt>
                <c:pt idx="6">
                  <c:v>18/19</c:v>
                </c:pt>
                <c:pt idx="7">
                  <c:v>19/20</c:v>
                </c:pt>
              </c:strCache>
            </c:strRef>
          </c:cat>
          <c:val>
            <c:numRef>
              <c:f>'Opbygning Kronhjorte'!$D$266:$K$266</c:f>
              <c:numCache>
                <c:formatCode>_ * #,##0_ ;_ * \-#,##0_ ;_ * "-"??_ ;_ @_ 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1.3624999999999998</c:v>
                </c:pt>
                <c:pt idx="3">
                  <c:v>3.0874999999999995</c:v>
                </c:pt>
                <c:pt idx="4">
                  <c:v>4.8999999999999995</c:v>
                </c:pt>
                <c:pt idx="5">
                  <c:v>11.887499999999996</c:v>
                </c:pt>
                <c:pt idx="6">
                  <c:v>17.762499999999982</c:v>
                </c:pt>
                <c:pt idx="7">
                  <c:v>29.887499999999971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01-4F06-9262-C8C9D56A0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2530936"/>
        <c:axId val="612531720"/>
      </c:lineChart>
      <c:catAx>
        <c:axId val="612530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531720"/>
        <c:crosses val="autoZero"/>
        <c:auto val="1"/>
        <c:lblAlgn val="ctr"/>
        <c:lblOffset val="100"/>
        <c:noMultiLvlLbl val="0"/>
      </c:catAx>
      <c:valAx>
        <c:axId val="61253172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Antal hjorte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530936"/>
        <c:crosses val="autoZero"/>
        <c:crossBetween val="between"/>
      </c:valAx>
      <c:valAx>
        <c:axId val="612532504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Antal dyr i samlet bestand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_ * #,##0_ ;_ * \-#,##0_ ;_ * &quot;-&quot;??_ ;_ @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533288"/>
        <c:crosses val="max"/>
        <c:crossBetween val="between"/>
      </c:valAx>
      <c:catAx>
        <c:axId val="612533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2532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da-DK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Bestandspyramide efter jagtafslutning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'[Fremskrivning af bestande fra 0.xlsx]Opbygning Kronhjorte'!$E$206</c:f>
              <c:strCache>
                <c:ptCount val="1"/>
                <c:pt idx="0">
                  <c:v>Bestand e. jagt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'[Fremskrivning af bestande fra 0.xlsx]Opbygning Kronhjorte'!$A$207:$A$221</c:f>
              <c:strCache>
                <c:ptCount val="15"/>
                <c:pt idx="0">
                  <c:v>Kalve</c:v>
                </c:pt>
                <c:pt idx="1">
                  <c:v>1 års</c:v>
                </c:pt>
                <c:pt idx="2">
                  <c:v>2 års</c:v>
                </c:pt>
                <c:pt idx="3">
                  <c:v>3 års</c:v>
                </c:pt>
                <c:pt idx="4">
                  <c:v>4 års</c:v>
                </c:pt>
                <c:pt idx="5">
                  <c:v>5 års</c:v>
                </c:pt>
                <c:pt idx="6">
                  <c:v>6 års</c:v>
                </c:pt>
                <c:pt idx="7">
                  <c:v>7 års</c:v>
                </c:pt>
                <c:pt idx="8">
                  <c:v>8 års</c:v>
                </c:pt>
                <c:pt idx="9">
                  <c:v>9 års</c:v>
                </c:pt>
                <c:pt idx="10">
                  <c:v>10 års</c:v>
                </c:pt>
                <c:pt idx="11">
                  <c:v>11 års</c:v>
                </c:pt>
                <c:pt idx="12">
                  <c:v>12 års</c:v>
                </c:pt>
                <c:pt idx="13">
                  <c:v>13 års</c:v>
                </c:pt>
                <c:pt idx="14">
                  <c:v>14 års</c:v>
                </c:pt>
              </c:strCache>
            </c:strRef>
          </c:cat>
          <c:val>
            <c:numRef>
              <c:f>'[Fremskrivning af bestande fra 0.xlsx]Opbygning Kronhjorte'!$E$207:$E$221</c:f>
              <c:numCache>
                <c:formatCode>_ * #,##0_ ;_ * \-#,##0_ ;_ * "-"??_ ;_ @_ </c:formatCode>
                <c:ptCount val="15"/>
                <c:pt idx="0">
                  <c:v>-120.03928360195411</c:v>
                </c:pt>
                <c:pt idx="1">
                  <c:v>-31.199999999999989</c:v>
                </c:pt>
                <c:pt idx="2">
                  <c:v>-80.292573851926903</c:v>
                </c:pt>
                <c:pt idx="3">
                  <c:v>-63.512750394139978</c:v>
                </c:pt>
                <c:pt idx="4">
                  <c:v>-50.289863816111705</c:v>
                </c:pt>
                <c:pt idx="5">
                  <c:v>-40.083572471749605</c:v>
                </c:pt>
                <c:pt idx="6">
                  <c:v>-31.387313302249748</c:v>
                </c:pt>
                <c:pt idx="7">
                  <c:v>-24.600102374954211</c:v>
                </c:pt>
                <c:pt idx="8">
                  <c:v>-20.436902707728795</c:v>
                </c:pt>
                <c:pt idx="9">
                  <c:v>-16.004981948910348</c:v>
                </c:pt>
                <c:pt idx="10">
                  <c:v>-12.589340863224212</c:v>
                </c:pt>
                <c:pt idx="11">
                  <c:v>-9.9009406043456938</c:v>
                </c:pt>
                <c:pt idx="12">
                  <c:v>-7.6704776261710093</c:v>
                </c:pt>
                <c:pt idx="13">
                  <c:v>-6.0311800384876273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F-4726-BD7C-82EEF552E2FE}"/>
            </c:ext>
          </c:extLst>
        </c:ser>
        <c:ser>
          <c:idx val="0"/>
          <c:order val="1"/>
          <c:tx>
            <c:strRef>
              <c:f>'[Fremskrivning af bestande fra 0.xlsx]Opbygning Kronhjorte'!$D$206</c:f>
              <c:strCache>
                <c:ptCount val="1"/>
                <c:pt idx="0">
                  <c:v>Udtag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'[Fremskrivning af bestande fra 0.xlsx]Opbygning Kronhjorte'!$A$207:$A$221</c:f>
              <c:strCache>
                <c:ptCount val="15"/>
                <c:pt idx="0">
                  <c:v>Kalve</c:v>
                </c:pt>
                <c:pt idx="1">
                  <c:v>1 års</c:v>
                </c:pt>
                <c:pt idx="2">
                  <c:v>2 års</c:v>
                </c:pt>
                <c:pt idx="3">
                  <c:v>3 års</c:v>
                </c:pt>
                <c:pt idx="4">
                  <c:v>4 års</c:v>
                </c:pt>
                <c:pt idx="5">
                  <c:v>5 års</c:v>
                </c:pt>
                <c:pt idx="6">
                  <c:v>6 års</c:v>
                </c:pt>
                <c:pt idx="7">
                  <c:v>7 års</c:v>
                </c:pt>
                <c:pt idx="8">
                  <c:v>8 års</c:v>
                </c:pt>
                <c:pt idx="9">
                  <c:v>9 års</c:v>
                </c:pt>
                <c:pt idx="10">
                  <c:v>10 års</c:v>
                </c:pt>
                <c:pt idx="11">
                  <c:v>11 års</c:v>
                </c:pt>
                <c:pt idx="12">
                  <c:v>12 års</c:v>
                </c:pt>
                <c:pt idx="13">
                  <c:v>13 års</c:v>
                </c:pt>
                <c:pt idx="14">
                  <c:v>14 års</c:v>
                </c:pt>
              </c:strCache>
            </c:strRef>
          </c:cat>
          <c:val>
            <c:numRef>
              <c:f>'[Fremskrivning af bestande fra 0.xlsx]Opbygning Kronhjorte'!$D$207:$D$221</c:f>
              <c:numCache>
                <c:formatCode>_ * #,##0_ ;_ * \-#,##0_ ;_ * "-"??_ ;_ @_ </c:formatCode>
                <c:ptCount val="15"/>
                <c:pt idx="0">
                  <c:v>-45</c:v>
                </c:pt>
                <c:pt idx="1">
                  <c:v>-64</c:v>
                </c:pt>
                <c:pt idx="2">
                  <c:v>-3.9836447886843565</c:v>
                </c:pt>
                <c:pt idx="3">
                  <c:v>-3.1511287406133399</c:v>
                </c:pt>
                <c:pt idx="4">
                  <c:v>-2.4950869589030065</c:v>
                </c:pt>
                <c:pt idx="5">
                  <c:v>-1.9887108723580291</c:v>
                </c:pt>
                <c:pt idx="6">
                  <c:v>-1.5572536919528541</c:v>
                </c:pt>
                <c:pt idx="7">
                  <c:v>-1.2205122457254021</c:v>
                </c:pt>
                <c:pt idx="8">
                  <c:v>-1.0139587892478454</c:v>
                </c:pt>
                <c:pt idx="9">
                  <c:v>-0.79407297431197987</c:v>
                </c:pt>
                <c:pt idx="10">
                  <c:v>-0.62460897336834575</c:v>
                </c:pt>
                <c:pt idx="11">
                  <c:v>-0.49122638059047002</c:v>
                </c:pt>
                <c:pt idx="12">
                  <c:v>-0.3805639395564448</c:v>
                </c:pt>
                <c:pt idx="13">
                  <c:v>-0.2992316446879198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4F-4726-BD7C-82EEF552E2FE}"/>
            </c:ext>
          </c:extLst>
        </c:ser>
        <c:ser>
          <c:idx val="2"/>
          <c:order val="2"/>
          <c:tx>
            <c:strRef>
              <c:f>'[Fremskrivning af bestande fra 0.xlsx]Opbygning Kronhjorte'!$F$206</c:f>
              <c:strCache>
                <c:ptCount val="1"/>
                <c:pt idx="0">
                  <c:v>Bestand e. jagt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'[Fremskrivning af bestande fra 0.xlsx]Opbygning Kronhjorte'!$A$207:$A$221</c:f>
              <c:strCache>
                <c:ptCount val="15"/>
                <c:pt idx="0">
                  <c:v>Kalve</c:v>
                </c:pt>
                <c:pt idx="1">
                  <c:v>1 års</c:v>
                </c:pt>
                <c:pt idx="2">
                  <c:v>2 års</c:v>
                </c:pt>
                <c:pt idx="3">
                  <c:v>3 års</c:v>
                </c:pt>
                <c:pt idx="4">
                  <c:v>4 års</c:v>
                </c:pt>
                <c:pt idx="5">
                  <c:v>5 års</c:v>
                </c:pt>
                <c:pt idx="6">
                  <c:v>6 års</c:v>
                </c:pt>
                <c:pt idx="7">
                  <c:v>7 års</c:v>
                </c:pt>
                <c:pt idx="8">
                  <c:v>8 års</c:v>
                </c:pt>
                <c:pt idx="9">
                  <c:v>9 års</c:v>
                </c:pt>
                <c:pt idx="10">
                  <c:v>10 års</c:v>
                </c:pt>
                <c:pt idx="11">
                  <c:v>11 års</c:v>
                </c:pt>
                <c:pt idx="12">
                  <c:v>12 års</c:v>
                </c:pt>
                <c:pt idx="13">
                  <c:v>13 års</c:v>
                </c:pt>
                <c:pt idx="14">
                  <c:v>14 års</c:v>
                </c:pt>
              </c:strCache>
            </c:strRef>
          </c:cat>
          <c:val>
            <c:numRef>
              <c:f>'[Fremskrivning af bestande fra 0.xlsx]Opbygning Kronhjorte'!$F$207:$F$221</c:f>
              <c:numCache>
                <c:formatCode>_ * #,##0_ ;_ * \-#,##0_ ;_ * "-"??_ ;_ @_ </c:formatCode>
                <c:ptCount val="15"/>
                <c:pt idx="0">
                  <c:v>131.03928360195411</c:v>
                </c:pt>
                <c:pt idx="1">
                  <c:v>92</c:v>
                </c:pt>
                <c:pt idx="2">
                  <c:v>19.200000000000003</c:v>
                </c:pt>
                <c:pt idx="3">
                  <c:v>11.64</c:v>
                </c:pt>
                <c:pt idx="4">
                  <c:v>10.200000000000001</c:v>
                </c:pt>
                <c:pt idx="5">
                  <c:v>2.4800000000000004</c:v>
                </c:pt>
                <c:pt idx="6">
                  <c:v>2.2400000000000002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4F-4726-BD7C-82EEF552E2FE}"/>
            </c:ext>
          </c:extLst>
        </c:ser>
        <c:ser>
          <c:idx val="3"/>
          <c:order val="3"/>
          <c:tx>
            <c:strRef>
              <c:f>'[Fremskrivning af bestande fra 0.xlsx]Opbygning Kronhjorte'!$G$206</c:f>
              <c:strCache>
                <c:ptCount val="1"/>
                <c:pt idx="0">
                  <c:v>Udtag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'[Fremskrivning af bestande fra 0.xlsx]Opbygning Kronhjorte'!$A$207:$A$221</c:f>
              <c:strCache>
                <c:ptCount val="15"/>
                <c:pt idx="0">
                  <c:v>Kalve</c:v>
                </c:pt>
                <c:pt idx="1">
                  <c:v>1 års</c:v>
                </c:pt>
                <c:pt idx="2">
                  <c:v>2 års</c:v>
                </c:pt>
                <c:pt idx="3">
                  <c:v>3 års</c:v>
                </c:pt>
                <c:pt idx="4">
                  <c:v>4 års</c:v>
                </c:pt>
                <c:pt idx="5">
                  <c:v>5 års</c:v>
                </c:pt>
                <c:pt idx="6">
                  <c:v>6 års</c:v>
                </c:pt>
                <c:pt idx="7">
                  <c:v>7 års</c:v>
                </c:pt>
                <c:pt idx="8">
                  <c:v>8 års</c:v>
                </c:pt>
                <c:pt idx="9">
                  <c:v>9 års</c:v>
                </c:pt>
                <c:pt idx="10">
                  <c:v>10 års</c:v>
                </c:pt>
                <c:pt idx="11">
                  <c:v>11 års</c:v>
                </c:pt>
                <c:pt idx="12">
                  <c:v>12 års</c:v>
                </c:pt>
                <c:pt idx="13">
                  <c:v>13 års</c:v>
                </c:pt>
                <c:pt idx="14">
                  <c:v>14 års</c:v>
                </c:pt>
              </c:strCache>
            </c:strRef>
          </c:cat>
          <c:val>
            <c:numRef>
              <c:f>'[Fremskrivning af bestande fra 0.xlsx]Opbygning Kronhjorte'!$G$207:$G$221</c:f>
              <c:numCache>
                <c:formatCode>_ * #,##0_ ;_ * \-#,##0_ ;_ * "-"??_ ;_ @_ </c:formatCode>
                <c:ptCount val="15"/>
                <c:pt idx="0">
                  <c:v>34</c:v>
                </c:pt>
                <c:pt idx="1">
                  <c:v>20</c:v>
                </c:pt>
                <c:pt idx="2">
                  <c:v>48</c:v>
                </c:pt>
                <c:pt idx="3">
                  <c:v>13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4F-4726-BD7C-82EEF552E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6875152"/>
        <c:axId val="616871544"/>
      </c:barChart>
      <c:catAx>
        <c:axId val="61687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6871544"/>
        <c:crosses val="autoZero"/>
        <c:auto val="1"/>
        <c:lblAlgn val="ctr"/>
        <c:lblOffset val="100"/>
        <c:noMultiLvlLbl val="0"/>
      </c:catAx>
      <c:valAx>
        <c:axId val="616871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687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Bestandspyramide efter jagtafslutning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'Opbygning Kronhjorte'!$E$206</c:f>
              <c:strCache>
                <c:ptCount val="1"/>
                <c:pt idx="0">
                  <c:v>Bestand e. jagt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'Opbygning Kronhjorte'!$A$207:$A$221</c:f>
              <c:strCache>
                <c:ptCount val="15"/>
                <c:pt idx="0">
                  <c:v>Kalve</c:v>
                </c:pt>
                <c:pt idx="1">
                  <c:v>1 års</c:v>
                </c:pt>
                <c:pt idx="2">
                  <c:v>2 års</c:v>
                </c:pt>
                <c:pt idx="3">
                  <c:v>3 års</c:v>
                </c:pt>
                <c:pt idx="4">
                  <c:v>4 års</c:v>
                </c:pt>
                <c:pt idx="5">
                  <c:v>5 års</c:v>
                </c:pt>
                <c:pt idx="6">
                  <c:v>6 års</c:v>
                </c:pt>
                <c:pt idx="7">
                  <c:v>7 års</c:v>
                </c:pt>
                <c:pt idx="8">
                  <c:v>8 års</c:v>
                </c:pt>
                <c:pt idx="9">
                  <c:v>9 års</c:v>
                </c:pt>
                <c:pt idx="10">
                  <c:v>10 års</c:v>
                </c:pt>
                <c:pt idx="11">
                  <c:v>11 års</c:v>
                </c:pt>
                <c:pt idx="12">
                  <c:v>12 års</c:v>
                </c:pt>
                <c:pt idx="13">
                  <c:v>13 års</c:v>
                </c:pt>
                <c:pt idx="14">
                  <c:v>14 års</c:v>
                </c:pt>
              </c:strCache>
            </c:strRef>
          </c:cat>
          <c:val>
            <c:numRef>
              <c:f>'Opbygning Kronhjorte'!$E$207:$E$221</c:f>
              <c:numCache>
                <c:formatCode>_ * #,##0_ ;_ * \-#,##0_ ;_ * "-"??_ ;_ @_ </c:formatCode>
                <c:ptCount val="15"/>
                <c:pt idx="0">
                  <c:v>-86.627589751632286</c:v>
                </c:pt>
                <c:pt idx="1">
                  <c:v>-76.947129475683852</c:v>
                </c:pt>
                <c:pt idx="2">
                  <c:v>-46.509938080422366</c:v>
                </c:pt>
                <c:pt idx="3">
                  <c:v>-59.819651271702718</c:v>
                </c:pt>
                <c:pt idx="4">
                  <c:v>-23.730212129069383</c:v>
                </c:pt>
                <c:pt idx="5">
                  <c:v>-3.096249999999964</c:v>
                </c:pt>
                <c:pt idx="6">
                  <c:v>-30.533919496549089</c:v>
                </c:pt>
                <c:pt idx="7">
                  <c:v>-2.8499999999999979</c:v>
                </c:pt>
                <c:pt idx="8">
                  <c:v>-38.781073379344939</c:v>
                </c:pt>
                <c:pt idx="9">
                  <c:v>-31.117010441960119</c:v>
                </c:pt>
                <c:pt idx="10">
                  <c:v>-18.494195698608628</c:v>
                </c:pt>
                <c:pt idx="11">
                  <c:v>-8.7998620109815668</c:v>
                </c:pt>
                <c:pt idx="12">
                  <c:v>-0.38644699308065533</c:v>
                </c:pt>
                <c:pt idx="13">
                  <c:v>0.41001120835466232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D0-4CB8-B621-EE9E39F09D62}"/>
            </c:ext>
          </c:extLst>
        </c:ser>
        <c:ser>
          <c:idx val="0"/>
          <c:order val="1"/>
          <c:tx>
            <c:strRef>
              <c:f>'Opbygning Kronhjorte'!$D$206</c:f>
              <c:strCache>
                <c:ptCount val="1"/>
                <c:pt idx="0">
                  <c:v>Udtag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/>
          </c:spPr>
          <c:invertIfNegative val="0"/>
          <c:cat>
            <c:strRef>
              <c:f>'Opbygning Kronhjorte'!$A$207:$A$221</c:f>
              <c:strCache>
                <c:ptCount val="15"/>
                <c:pt idx="0">
                  <c:v>Kalve</c:v>
                </c:pt>
                <c:pt idx="1">
                  <c:v>1 års</c:v>
                </c:pt>
                <c:pt idx="2">
                  <c:v>2 års</c:v>
                </c:pt>
                <c:pt idx="3">
                  <c:v>3 års</c:v>
                </c:pt>
                <c:pt idx="4">
                  <c:v>4 års</c:v>
                </c:pt>
                <c:pt idx="5">
                  <c:v>5 års</c:v>
                </c:pt>
                <c:pt idx="6">
                  <c:v>6 års</c:v>
                </c:pt>
                <c:pt idx="7">
                  <c:v>7 års</c:v>
                </c:pt>
                <c:pt idx="8">
                  <c:v>8 års</c:v>
                </c:pt>
                <c:pt idx="9">
                  <c:v>9 års</c:v>
                </c:pt>
                <c:pt idx="10">
                  <c:v>10 års</c:v>
                </c:pt>
                <c:pt idx="11">
                  <c:v>11 års</c:v>
                </c:pt>
                <c:pt idx="12">
                  <c:v>12 års</c:v>
                </c:pt>
                <c:pt idx="13">
                  <c:v>13 års</c:v>
                </c:pt>
                <c:pt idx="14">
                  <c:v>14 års</c:v>
                </c:pt>
              </c:strCache>
            </c:strRef>
          </c:cat>
          <c:val>
            <c:numRef>
              <c:f>'Opbygning Kronhjorte'!$D$207:$D$221</c:f>
              <c:numCache>
                <c:formatCode>_ * #,##0_ ;_ * \-#,##0_ ;_ * "-"??_ ;_ @_ </c:formatCode>
                <c:ptCount val="15"/>
                <c:pt idx="0">
                  <c:v>-55.5</c:v>
                </c:pt>
                <c:pt idx="1">
                  <c:v>-20</c:v>
                </c:pt>
                <c:pt idx="2">
                  <c:v>-11.4</c:v>
                </c:pt>
                <c:pt idx="3">
                  <c:v>-5.13</c:v>
                </c:pt>
                <c:pt idx="4">
                  <c:v>-5.13</c:v>
                </c:pt>
                <c:pt idx="5">
                  <c:v>0.4399999999999995</c:v>
                </c:pt>
                <c:pt idx="6">
                  <c:v>-4.5600000000000005</c:v>
                </c:pt>
                <c:pt idx="7">
                  <c:v>-4.5600000000000005</c:v>
                </c:pt>
                <c:pt idx="8">
                  <c:v>-9.56</c:v>
                </c:pt>
                <c:pt idx="9">
                  <c:v>-4.5600000000000005</c:v>
                </c:pt>
                <c:pt idx="10">
                  <c:v>-4.5600000000000005</c:v>
                </c:pt>
                <c:pt idx="11">
                  <c:v>-4.5600000000000005</c:v>
                </c:pt>
                <c:pt idx="12">
                  <c:v>-4.5600000000000005</c:v>
                </c:pt>
                <c:pt idx="13">
                  <c:v>-2.99</c:v>
                </c:pt>
                <c:pt idx="14">
                  <c:v>-0.65219639033298415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D0-4CB8-B621-EE9E39F09D62}"/>
            </c:ext>
          </c:extLst>
        </c:ser>
        <c:ser>
          <c:idx val="2"/>
          <c:order val="2"/>
          <c:tx>
            <c:strRef>
              <c:f>'Opbygning Kronhjorte'!$F$206</c:f>
              <c:strCache>
                <c:ptCount val="1"/>
                <c:pt idx="0">
                  <c:v>Bestand e. jagt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'Opbygning Kronhjorte'!$A$207:$A$221</c:f>
              <c:strCache>
                <c:ptCount val="15"/>
                <c:pt idx="0">
                  <c:v>Kalve</c:v>
                </c:pt>
                <c:pt idx="1">
                  <c:v>1 års</c:v>
                </c:pt>
                <c:pt idx="2">
                  <c:v>2 års</c:v>
                </c:pt>
                <c:pt idx="3">
                  <c:v>3 års</c:v>
                </c:pt>
                <c:pt idx="4">
                  <c:v>4 års</c:v>
                </c:pt>
                <c:pt idx="5">
                  <c:v>5 års</c:v>
                </c:pt>
                <c:pt idx="6">
                  <c:v>6 års</c:v>
                </c:pt>
                <c:pt idx="7">
                  <c:v>7 års</c:v>
                </c:pt>
                <c:pt idx="8">
                  <c:v>8 års</c:v>
                </c:pt>
                <c:pt idx="9">
                  <c:v>9 års</c:v>
                </c:pt>
                <c:pt idx="10">
                  <c:v>10 års</c:v>
                </c:pt>
                <c:pt idx="11">
                  <c:v>11 års</c:v>
                </c:pt>
                <c:pt idx="12">
                  <c:v>12 års</c:v>
                </c:pt>
                <c:pt idx="13">
                  <c:v>13 års</c:v>
                </c:pt>
                <c:pt idx="14">
                  <c:v>14 års</c:v>
                </c:pt>
              </c:strCache>
            </c:strRef>
          </c:cat>
          <c:val>
            <c:numRef>
              <c:f>'Opbygning Kronhjorte'!$F$207:$F$221</c:f>
              <c:numCache>
                <c:formatCode>_ * #,##0_ ;_ * \-#,##0_ ;_ * "-"??_ ;_ @_ </c:formatCode>
                <c:ptCount val="15"/>
                <c:pt idx="0">
                  <c:v>97.627589751632286</c:v>
                </c:pt>
                <c:pt idx="1">
                  <c:v>71.947129475683852</c:v>
                </c:pt>
                <c:pt idx="2">
                  <c:v>46.909938080422364</c:v>
                </c:pt>
                <c:pt idx="3">
                  <c:v>34.94965127170272</c:v>
                </c:pt>
                <c:pt idx="4">
                  <c:v>42.000212129069382</c:v>
                </c:pt>
                <c:pt idx="5">
                  <c:v>23.256249999999966</c:v>
                </c:pt>
                <c:pt idx="6">
                  <c:v>16.123919496549092</c:v>
                </c:pt>
                <c:pt idx="7">
                  <c:v>12.124999999999986</c:v>
                </c:pt>
                <c:pt idx="8">
                  <c:v>7.8749999999999858</c:v>
                </c:pt>
                <c:pt idx="9">
                  <c:v>5.9874999999999972</c:v>
                </c:pt>
                <c:pt idx="10">
                  <c:v>2.8125</c:v>
                </c:pt>
                <c:pt idx="11">
                  <c:v>0.72499999999999964</c:v>
                </c:pt>
                <c:pt idx="12">
                  <c:v>0.36249999999999982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D0-4CB8-B621-EE9E39F09D62}"/>
            </c:ext>
          </c:extLst>
        </c:ser>
        <c:ser>
          <c:idx val="3"/>
          <c:order val="3"/>
          <c:tx>
            <c:strRef>
              <c:f>'Opbygning Kronhjorte'!$G$206</c:f>
              <c:strCache>
                <c:ptCount val="1"/>
                <c:pt idx="0">
                  <c:v>Udtag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'Opbygning Kronhjorte'!$A$207:$A$221</c:f>
              <c:strCache>
                <c:ptCount val="15"/>
                <c:pt idx="0">
                  <c:v>Kalve</c:v>
                </c:pt>
                <c:pt idx="1">
                  <c:v>1 års</c:v>
                </c:pt>
                <c:pt idx="2">
                  <c:v>2 års</c:v>
                </c:pt>
                <c:pt idx="3">
                  <c:v>3 års</c:v>
                </c:pt>
                <c:pt idx="4">
                  <c:v>4 års</c:v>
                </c:pt>
                <c:pt idx="5">
                  <c:v>5 års</c:v>
                </c:pt>
                <c:pt idx="6">
                  <c:v>6 års</c:v>
                </c:pt>
                <c:pt idx="7">
                  <c:v>7 års</c:v>
                </c:pt>
                <c:pt idx="8">
                  <c:v>8 års</c:v>
                </c:pt>
                <c:pt idx="9">
                  <c:v>9 års</c:v>
                </c:pt>
                <c:pt idx="10">
                  <c:v>10 års</c:v>
                </c:pt>
                <c:pt idx="11">
                  <c:v>11 års</c:v>
                </c:pt>
                <c:pt idx="12">
                  <c:v>12 års</c:v>
                </c:pt>
                <c:pt idx="13">
                  <c:v>13 års</c:v>
                </c:pt>
                <c:pt idx="14">
                  <c:v>14 års</c:v>
                </c:pt>
              </c:strCache>
            </c:strRef>
          </c:cat>
          <c:val>
            <c:numRef>
              <c:f>'Opbygning Kronhjorte'!$G$207:$G$221</c:f>
              <c:numCache>
                <c:formatCode>_ * #,##0_ ;_ * \-#,##0_ ;_ * "-"??_ ;_ @_ </c:formatCode>
                <c:ptCount val="15"/>
                <c:pt idx="0">
                  <c:v>44.5</c:v>
                </c:pt>
                <c:pt idx="1">
                  <c:v>37</c:v>
                </c:pt>
                <c:pt idx="2">
                  <c:v>38</c:v>
                </c:pt>
                <c:pt idx="3">
                  <c:v>22</c:v>
                </c:pt>
                <c:pt idx="4">
                  <c:v>5</c:v>
                </c:pt>
                <c:pt idx="5">
                  <c:v>5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D0-4CB8-B621-EE9E39F09D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2529368"/>
        <c:axId val="612530152"/>
      </c:barChart>
      <c:catAx>
        <c:axId val="612529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530152"/>
        <c:crosses val="autoZero"/>
        <c:auto val="1"/>
        <c:lblAlgn val="ctr"/>
        <c:lblOffset val="100"/>
        <c:noMultiLvlLbl val="0"/>
      </c:catAx>
      <c:valAx>
        <c:axId val="612530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12529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A76D7-367D-4F9F-8D1B-2443C95C3870}" type="datetimeFigureOut">
              <a:rPr lang="da-DK" smtClean="0"/>
              <a:t>28-02-2019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2F218-4CC0-4DFB-9CF0-C087F4CEDC1D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9813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A5300-728F-4EC2-8A98-3772602474BB}" type="datetimeFigureOut">
              <a:rPr lang="da-DK" smtClean="0"/>
              <a:t>28-02-2019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930F5-915D-4D76-9F06-BE057B42187A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336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3617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177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1822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5123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147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751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538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7450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1134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2431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9499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3664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30F5-915D-4D76-9F06-BE057B42187A}" type="slidenum">
              <a:rPr lang="da-DK" smtClean="0"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916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ronhjorte.d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ronhjorte.dk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45047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02635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2540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292000"/>
            <a:ext cx="7772400" cy="921600"/>
          </a:xfrm>
        </p:spPr>
        <p:txBody>
          <a:bodyPr>
            <a:normAutofit/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pic>
        <p:nvPicPr>
          <p:cNvPr id="7" name="Billede 6" descr="http://www.kronhjorte.dk/wp-content/uploads/2012/07/KrDk.png">
            <a:hlinkClick r:id="rId2" tooltip="&quot;kronhjorte.dk&quot;"/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3488085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40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7" name="Lige forbindelse 6"/>
          <p:cNvCxnSpPr/>
          <p:nvPr userDrawn="1"/>
        </p:nvCxnSpPr>
        <p:spPr>
          <a:xfrm>
            <a:off x="388800" y="1196752"/>
            <a:ext cx="83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 userDrawn="1"/>
        </p:nvCxnSpPr>
        <p:spPr>
          <a:xfrm>
            <a:off x="388800" y="1162800"/>
            <a:ext cx="8388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 descr="http://www.kronhjorte.dk/wp-content/uploads/2012/07/KrDk.png">
            <a:hlinkClick r:id="rId2" tooltip="&quot;kronhjorte.dk&quot;"/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58046"/>
            <a:ext cx="2047925" cy="79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24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6281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73351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32010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37440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56203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90458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01229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2/28/2019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59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7772400" cy="921600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/>
              <a:t>Årsmøde samt </a:t>
            </a:r>
            <a:br>
              <a:rPr lang="da-DK" dirty="0"/>
            </a:br>
            <a:r>
              <a:rPr lang="da-DK" dirty="0"/>
              <a:t>Generalforsamling 2019</a:t>
            </a:r>
          </a:p>
        </p:txBody>
      </p:sp>
    </p:spTree>
    <p:extLst>
      <p:ext uri="{BB962C8B-B14F-4D97-AF65-F5344CB8AC3E}">
        <p14:creationId xmlns:p14="http://schemas.microsoft.com/office/powerpoint/2010/main" val="352662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lvl="0"/>
            <a:r>
              <a:rPr lang="da-DK" sz="1400" dirty="0"/>
              <a:t>2.3: </a:t>
            </a:r>
            <a:r>
              <a:rPr lang="da-DK" sz="1400" b="1" dirty="0"/>
              <a:t>Skabe ”bæredygtighed” i bestanden – til glæde for jægere, landmænd, skovejere og naturelskere</a:t>
            </a:r>
            <a:br>
              <a:rPr lang="da-DK" sz="1400" b="1" dirty="0"/>
            </a:br>
            <a:r>
              <a:rPr lang="da-DK" sz="2400" b="1" dirty="0"/>
              <a:t>Udvikling i afskydning - Kronvildt</a:t>
            </a:r>
            <a:endParaRPr lang="da-DK" sz="14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15" name="TextBox 14"/>
          <p:cNvSpPr txBox="1"/>
          <p:nvPr/>
        </p:nvSpPr>
        <p:spPr>
          <a:xfrm>
            <a:off x="601216" y="5589240"/>
            <a:ext cx="8075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Afskydningen er igen stigende, og er nu på niveau med 2013/14 – </a:t>
            </a:r>
            <a:r>
              <a:rPr lang="da-DK" sz="1400" b="1" dirty="0"/>
              <a:t>bestandsudvikling vurderes under kontrol (eller udvandret?)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Handyrsandelen i afskydningen har været stigende indførelse af reducerede jagttider på hjort, er handyrene udgør </a:t>
            </a:r>
            <a:r>
              <a:rPr lang="da-DK" sz="1400" b="1" dirty="0"/>
              <a:t>nu mere end 50% </a:t>
            </a:r>
            <a:r>
              <a:rPr lang="da-DK" sz="1400" dirty="0"/>
              <a:t>af den samlede afskydning (først gang i 5 år)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/>
              <a:t>Andelen er trofæbærende hjorte (inkl. spids) har været </a:t>
            </a:r>
            <a:r>
              <a:rPr lang="da-DK" sz="1400" b="1" dirty="0"/>
              <a:t>stigende fra 26% til 39% </a:t>
            </a:r>
            <a:r>
              <a:rPr lang="da-DK" sz="1400" dirty="0"/>
              <a:t>- </a:t>
            </a:r>
            <a:r>
              <a:rPr lang="da-DK" sz="1400" b="1" dirty="0"/>
              <a:t>med kortere jagttid ?!?</a:t>
            </a:r>
            <a:endParaRPr lang="da-DK" sz="1400" dirty="0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96536"/>
              </p:ext>
            </p:extLst>
          </p:nvPr>
        </p:nvGraphicFramePr>
        <p:xfrm>
          <a:off x="827584" y="1271314"/>
          <a:ext cx="6987256" cy="431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273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78AF3-2F09-4669-861B-C5E28CF24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r>
              <a:rPr lang="da-DK" sz="1400" dirty="0"/>
              <a:t>2.3: </a:t>
            </a:r>
            <a:r>
              <a:rPr lang="da-DK" sz="1400" b="1" dirty="0"/>
              <a:t>Skabe ”bæredygtighed” i bestanden – til glæde for jægere, landmænd, skovejere og naturelskere</a:t>
            </a:r>
            <a:br>
              <a:rPr lang="da-DK" sz="3600" b="1" dirty="0"/>
            </a:br>
            <a:r>
              <a:rPr lang="da-DK" dirty="0"/>
              <a:t>Hvor skydes hjortene?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0F4D6D-F4CF-4BD5-BBA3-83E15087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78" y="5577581"/>
            <a:ext cx="7886700" cy="875755"/>
          </a:xfrm>
        </p:spPr>
        <p:txBody>
          <a:bodyPr>
            <a:normAutofit fontScale="92500" lnSpcReduction="20000"/>
          </a:bodyPr>
          <a:lstStyle/>
          <a:p>
            <a:r>
              <a:rPr lang="da-DK" sz="1600" dirty="0"/>
              <a:t>Fra sæson 2017/18 og frem reduceres jagttiden i brunstperioden fra 6 uger til 2 uger, men afskydningen øges </a:t>
            </a:r>
            <a:endParaRPr lang="da-DK" sz="1100" dirty="0"/>
          </a:p>
          <a:p>
            <a:r>
              <a:rPr lang="da-DK" sz="1600" dirty="0"/>
              <a:t>Fra sæsonen </a:t>
            </a:r>
            <a:r>
              <a:rPr lang="da-DK" sz="1700" dirty="0"/>
              <a:t>2015/16</a:t>
            </a:r>
            <a:r>
              <a:rPr lang="da-DK" sz="1600" dirty="0"/>
              <a:t> til 2016/17 overgår en stor del fra frivillige sprossefredning til arealkvote (gul til orange)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D2C9CF4-B679-41BC-883B-CB778BC57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28-02-2019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19DAC16-EA0C-4969-A753-B45DEF0E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11</a:t>
            </a:fld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9868261C-3493-4143-814C-972492F11F1B}"/>
              </a:ext>
            </a:extLst>
          </p:cNvPr>
          <p:cNvGrpSpPr/>
          <p:nvPr/>
        </p:nvGrpSpPr>
        <p:grpSpPr>
          <a:xfrm>
            <a:off x="1547664" y="1257906"/>
            <a:ext cx="5788386" cy="4187318"/>
            <a:chOff x="0" y="0"/>
            <a:chExt cx="5200650" cy="4195763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5EF25E79-8EFE-4191-B1E8-BFFDD9B06808}"/>
                </a:ext>
              </a:extLst>
            </p:cNvPr>
            <p:cNvGrpSpPr/>
            <p:nvPr/>
          </p:nvGrpSpPr>
          <p:grpSpPr>
            <a:xfrm>
              <a:off x="0" y="0"/>
              <a:ext cx="5200650" cy="4195763"/>
              <a:chOff x="0" y="0"/>
              <a:chExt cx="5200650" cy="4195763"/>
            </a:xfrm>
          </p:grpSpPr>
          <p:graphicFrame>
            <p:nvGraphicFramePr>
              <p:cNvPr id="9" name="Diagram 8">
                <a:extLst>
                  <a:ext uri="{FF2B5EF4-FFF2-40B4-BE49-F238E27FC236}">
                    <a16:creationId xmlns:a16="http://schemas.microsoft.com/office/drawing/2014/main" id="{1A3FB600-07C6-4ADF-B8D5-8EF749417AE6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0" y="0"/>
              <a:ext cx="5200650" cy="419576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10" name="Lige pilforbindelse 9">
                <a:extLst>
                  <a:ext uri="{FF2B5EF4-FFF2-40B4-BE49-F238E27FC236}">
                    <a16:creationId xmlns:a16="http://schemas.microsoft.com/office/drawing/2014/main" id="{F4F07D25-01CD-458C-8DED-70BA3AC68E7F}"/>
                  </a:ext>
                </a:extLst>
              </p:cNvPr>
              <p:cNvCxnSpPr/>
              <p:nvPr/>
            </p:nvCxnSpPr>
            <p:spPr>
              <a:xfrm>
                <a:off x="2590800" y="2495550"/>
                <a:ext cx="409575" cy="4095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kstfelt 5">
                <a:extLst>
                  <a:ext uri="{FF2B5EF4-FFF2-40B4-BE49-F238E27FC236}">
                    <a16:creationId xmlns:a16="http://schemas.microsoft.com/office/drawing/2014/main" id="{8F01E933-53D4-4F74-9D42-6897F983AE44}"/>
                  </a:ext>
                </a:extLst>
              </p:cNvPr>
              <p:cNvSpPr txBox="1"/>
              <p:nvPr/>
            </p:nvSpPr>
            <p:spPr>
              <a:xfrm>
                <a:off x="2600325" y="2409825"/>
                <a:ext cx="542925" cy="36195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a-DK" sz="1100"/>
                  <a:t>- 48%</a:t>
                </a:r>
              </a:p>
            </p:txBody>
          </p:sp>
          <p:cxnSp>
            <p:nvCxnSpPr>
              <p:cNvPr id="12" name="Lige pilforbindelse 11">
                <a:extLst>
                  <a:ext uri="{FF2B5EF4-FFF2-40B4-BE49-F238E27FC236}">
                    <a16:creationId xmlns:a16="http://schemas.microsoft.com/office/drawing/2014/main" id="{AE476EE6-9408-4475-9496-862DCA857D77}"/>
                  </a:ext>
                </a:extLst>
              </p:cNvPr>
              <p:cNvCxnSpPr/>
              <p:nvPr/>
            </p:nvCxnSpPr>
            <p:spPr>
              <a:xfrm flipV="1">
                <a:off x="4010025" y="1543050"/>
                <a:ext cx="495300" cy="3333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kstfelt 10">
                <a:extLst>
                  <a:ext uri="{FF2B5EF4-FFF2-40B4-BE49-F238E27FC236}">
                    <a16:creationId xmlns:a16="http://schemas.microsoft.com/office/drawing/2014/main" id="{CF1DE9A6-4AAA-4A5A-9017-8D0119348F37}"/>
                  </a:ext>
                </a:extLst>
              </p:cNvPr>
              <p:cNvSpPr txBox="1"/>
              <p:nvPr/>
            </p:nvSpPr>
            <p:spPr>
              <a:xfrm>
                <a:off x="3286125" y="1704975"/>
                <a:ext cx="542925" cy="36195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a-DK" sz="1100"/>
                  <a:t>+ 16%</a:t>
                </a:r>
              </a:p>
            </p:txBody>
          </p:sp>
          <p:sp>
            <p:nvSpPr>
              <p:cNvPr id="14" name="Tekstfelt 11">
                <a:extLst>
                  <a:ext uri="{FF2B5EF4-FFF2-40B4-BE49-F238E27FC236}">
                    <a16:creationId xmlns:a16="http://schemas.microsoft.com/office/drawing/2014/main" id="{DA980C14-CC20-47C8-8C06-8B3895AAB5BA}"/>
                  </a:ext>
                </a:extLst>
              </p:cNvPr>
              <p:cNvSpPr txBox="1"/>
              <p:nvPr/>
            </p:nvSpPr>
            <p:spPr>
              <a:xfrm>
                <a:off x="3886200" y="1504950"/>
                <a:ext cx="542925" cy="36195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a-DK" sz="1100"/>
                  <a:t>+ 21%</a:t>
                </a:r>
              </a:p>
            </p:txBody>
          </p:sp>
          <p:cxnSp>
            <p:nvCxnSpPr>
              <p:cNvPr id="15" name="Lige forbindelse 14">
                <a:extLst>
                  <a:ext uri="{FF2B5EF4-FFF2-40B4-BE49-F238E27FC236}">
                    <a16:creationId xmlns:a16="http://schemas.microsoft.com/office/drawing/2014/main" id="{ECB5BAE4-D16F-4CC9-A108-FCB5335D6105}"/>
                  </a:ext>
                </a:extLst>
              </p:cNvPr>
              <p:cNvCxnSpPr/>
              <p:nvPr/>
            </p:nvCxnSpPr>
            <p:spPr>
              <a:xfrm flipH="1" flipV="1">
                <a:off x="3352800" y="895350"/>
                <a:ext cx="19050" cy="2409825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kstfelt 14">
                <a:extLst>
                  <a:ext uri="{FF2B5EF4-FFF2-40B4-BE49-F238E27FC236}">
                    <a16:creationId xmlns:a16="http://schemas.microsoft.com/office/drawing/2014/main" id="{062F62A2-5993-4D83-AB8B-D1D64AE8BEB8}"/>
                  </a:ext>
                </a:extLst>
              </p:cNvPr>
              <p:cNvSpPr txBox="1"/>
              <p:nvPr/>
            </p:nvSpPr>
            <p:spPr>
              <a:xfrm>
                <a:off x="3314700" y="819150"/>
                <a:ext cx="1743075" cy="4572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a-DK" sz="1100">
                    <a:solidFill>
                      <a:srgbClr val="FF0000"/>
                    </a:solidFill>
                  </a:rPr>
                  <a:t>Jagttiden reduceres fra 6 uger til 2 uger (66%)</a:t>
                </a:r>
              </a:p>
            </p:txBody>
          </p:sp>
        </p:grpSp>
        <p:cxnSp>
          <p:nvCxnSpPr>
            <p:cNvPr id="8" name="Lige pilforbindelse 7">
              <a:extLst>
                <a:ext uri="{FF2B5EF4-FFF2-40B4-BE49-F238E27FC236}">
                  <a16:creationId xmlns:a16="http://schemas.microsoft.com/office/drawing/2014/main" id="{7D88B9EA-FA8F-4192-9D58-2A0A9511E726}"/>
                </a:ext>
              </a:extLst>
            </p:cNvPr>
            <p:cNvCxnSpPr>
              <a:endCxn id="13" idx="3"/>
            </p:cNvCxnSpPr>
            <p:nvPr/>
          </p:nvCxnSpPr>
          <p:spPr>
            <a:xfrm flipV="1">
              <a:off x="3381375" y="1885950"/>
              <a:ext cx="447675" cy="180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8411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218" y="5301208"/>
            <a:ext cx="8229600" cy="1070992"/>
          </a:xfrm>
        </p:spPr>
        <p:txBody>
          <a:bodyPr>
            <a:normAutofit fontScale="77500" lnSpcReduction="20000"/>
          </a:bodyPr>
          <a:lstStyle/>
          <a:p>
            <a:r>
              <a:rPr lang="da-DK" sz="2000" dirty="0"/>
              <a:t>Afskydning af dåvildt reduceret en smule…. Markant reduktion af jagttiden (då 50%, hjort 90%)</a:t>
            </a:r>
          </a:p>
          <a:p>
            <a:r>
              <a:rPr lang="da-DK" sz="2000" dirty="0"/>
              <a:t>Bestanden vurderes stabil, måske stigende – udtaget formentlig mindre end produktionen</a:t>
            </a:r>
          </a:p>
          <a:p>
            <a:r>
              <a:rPr lang="da-DK" sz="2000" dirty="0"/>
              <a:t>Reduktion af jagttiden på dåhjort fra 5 måneder til 2 uger, har haft markant indflydelse på kønsfordelingen i udtaget… </a:t>
            </a:r>
            <a:r>
              <a:rPr lang="da-DK" sz="2000" b="1" dirty="0"/>
              <a:t>Ny (gammel) forvaltningsmodel på vej pr. 1/7-19</a:t>
            </a:r>
            <a:endParaRPr lang="da-DK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28-02-2019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12783" y="66392"/>
            <a:ext cx="8229600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1400" dirty="0"/>
              <a:t>2.3: </a:t>
            </a:r>
            <a:r>
              <a:rPr lang="da-DK" sz="1400" b="1" dirty="0"/>
              <a:t>Skabe ”bæredygtighed” i bestanden – til glæde for jægere, landmænd, skovejere og naturelskere</a:t>
            </a:r>
            <a:br>
              <a:rPr lang="da-DK" sz="1400" b="1" dirty="0"/>
            </a:br>
            <a:r>
              <a:rPr lang="da-DK" sz="2400" b="1" dirty="0"/>
              <a:t>Udvikling i afskydning - Dåvildt</a:t>
            </a:r>
            <a:endParaRPr lang="da-DK" sz="1400" dirty="0"/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103826"/>
              </p:ext>
            </p:extLst>
          </p:nvPr>
        </p:nvGraphicFramePr>
        <p:xfrm>
          <a:off x="1274140" y="1370842"/>
          <a:ext cx="6106886" cy="372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337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28-02-2019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198493"/>
            <a:ext cx="861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Baseret på indberettede afskydningstal i perioden 2001-2019 (særligt de senere år) samt tilbagemeldingerne fra Jer omkring bestandssammensætning og –udvikling, er udarbejdet et bud på populationsdynamikken i den lokale bestand. 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12783" y="66392"/>
            <a:ext cx="8229600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1400" b="1" dirty="0"/>
              <a:t>2.3 Skabe ”bæredygtighed” i bestanden – til glæde for jægere, landmænd, skovejere og naturelskere</a:t>
            </a:r>
            <a:br>
              <a:rPr lang="da-DK" sz="1400" b="1" dirty="0"/>
            </a:br>
            <a:r>
              <a:rPr lang="da-DK" sz="2400" b="1" dirty="0"/>
              <a:t>Status i den nuværende kronvildtbestand</a:t>
            </a:r>
            <a:endParaRPr lang="da-DK" sz="1400" dirty="0"/>
          </a:p>
        </p:txBody>
      </p:sp>
      <p:graphicFrame>
        <p:nvGraphicFramePr>
          <p:cNvPr id="10" name="Chart 2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037288"/>
              </p:ext>
            </p:extLst>
          </p:nvPr>
        </p:nvGraphicFramePr>
        <p:xfrm>
          <a:off x="4357506" y="1705079"/>
          <a:ext cx="4392488" cy="4987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CDE97B31-51E3-4EE9-8B87-5E9957E93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063396"/>
              </p:ext>
            </p:extLst>
          </p:nvPr>
        </p:nvGraphicFramePr>
        <p:xfrm>
          <a:off x="323528" y="1721267"/>
          <a:ext cx="3499887" cy="4351348"/>
        </p:xfrm>
        <a:graphic>
          <a:graphicData uri="http://schemas.openxmlformats.org/drawingml/2006/table">
            <a:tbl>
              <a:tblPr/>
              <a:tblGrid>
                <a:gridCol w="930171">
                  <a:extLst>
                    <a:ext uri="{9D8B030D-6E8A-4147-A177-3AD203B41FA5}">
                      <a16:colId xmlns:a16="http://schemas.microsoft.com/office/drawing/2014/main" val="1057915061"/>
                    </a:ext>
                  </a:extLst>
                </a:gridCol>
                <a:gridCol w="389920">
                  <a:extLst>
                    <a:ext uri="{9D8B030D-6E8A-4147-A177-3AD203B41FA5}">
                      <a16:colId xmlns:a16="http://schemas.microsoft.com/office/drawing/2014/main" val="3861262447"/>
                    </a:ext>
                  </a:extLst>
                </a:gridCol>
                <a:gridCol w="258381">
                  <a:extLst>
                    <a:ext uri="{9D8B030D-6E8A-4147-A177-3AD203B41FA5}">
                      <a16:colId xmlns:a16="http://schemas.microsoft.com/office/drawing/2014/main" val="1986420631"/>
                    </a:ext>
                  </a:extLst>
                </a:gridCol>
                <a:gridCol w="281870">
                  <a:extLst>
                    <a:ext uri="{9D8B030D-6E8A-4147-A177-3AD203B41FA5}">
                      <a16:colId xmlns:a16="http://schemas.microsoft.com/office/drawing/2014/main" val="1251609151"/>
                    </a:ext>
                  </a:extLst>
                </a:gridCol>
                <a:gridCol w="258381">
                  <a:extLst>
                    <a:ext uri="{9D8B030D-6E8A-4147-A177-3AD203B41FA5}">
                      <a16:colId xmlns:a16="http://schemas.microsoft.com/office/drawing/2014/main" val="1470668678"/>
                    </a:ext>
                  </a:extLst>
                </a:gridCol>
                <a:gridCol w="275606">
                  <a:extLst>
                    <a:ext uri="{9D8B030D-6E8A-4147-A177-3AD203B41FA5}">
                      <a16:colId xmlns:a16="http://schemas.microsoft.com/office/drawing/2014/main" val="944345541"/>
                    </a:ext>
                  </a:extLst>
                </a:gridCol>
                <a:gridCol w="258381">
                  <a:extLst>
                    <a:ext uri="{9D8B030D-6E8A-4147-A177-3AD203B41FA5}">
                      <a16:colId xmlns:a16="http://schemas.microsoft.com/office/drawing/2014/main" val="1167479774"/>
                    </a:ext>
                  </a:extLst>
                </a:gridCol>
                <a:gridCol w="258381">
                  <a:extLst>
                    <a:ext uri="{9D8B030D-6E8A-4147-A177-3AD203B41FA5}">
                      <a16:colId xmlns:a16="http://schemas.microsoft.com/office/drawing/2014/main" val="696408520"/>
                    </a:ext>
                  </a:extLst>
                </a:gridCol>
                <a:gridCol w="294398">
                  <a:extLst>
                    <a:ext uri="{9D8B030D-6E8A-4147-A177-3AD203B41FA5}">
                      <a16:colId xmlns:a16="http://schemas.microsoft.com/office/drawing/2014/main" val="214545277"/>
                    </a:ext>
                  </a:extLst>
                </a:gridCol>
                <a:gridCol w="294398">
                  <a:extLst>
                    <a:ext uri="{9D8B030D-6E8A-4147-A177-3AD203B41FA5}">
                      <a16:colId xmlns:a16="http://schemas.microsoft.com/office/drawing/2014/main" val="156023910"/>
                    </a:ext>
                  </a:extLst>
                </a:gridCol>
              </a:tblGrid>
              <a:tr h="117604"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Populationsdynamik - Kronhjorte.dk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da-DK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53331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12/13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13/14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14/15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15/16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16/17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17/18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18/19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19/20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101782"/>
                  </a:ext>
                </a:extLst>
              </a:tr>
              <a:tr h="1176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Bestand før kalvesætning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673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732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751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763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759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762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798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790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877202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Handyrsandel i %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80148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413528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kalve sat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304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318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340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318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296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292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284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295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63057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dyr udtaget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245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299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328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322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293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256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292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  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492846"/>
                  </a:ext>
                </a:extLst>
              </a:tr>
              <a:tr h="1176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dyr indgået i bestanden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59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19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-4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36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-8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295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615998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73651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hundyr før sæson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439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464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485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463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436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416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422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427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639938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hundyr udtaget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127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138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192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186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167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140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  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  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67949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Sæsonafslutning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464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485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463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436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416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422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427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575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253572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525233"/>
                  </a:ext>
                </a:extLst>
              </a:tr>
              <a:tr h="1176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unge hjorte tilgået (1-3)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118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110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123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111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99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109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98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44538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Primo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215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125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126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129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150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154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142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119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21301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unge før sæson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215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243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237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252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261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253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251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216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022139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Udtaget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77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107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85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78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74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64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97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  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433643"/>
                  </a:ext>
                </a:extLst>
              </a:tr>
              <a:tr h="1176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Overgået til næste aldersklasse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24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33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47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35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47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18988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Sæsonafslutning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125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126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129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150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154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142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119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170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209778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168319"/>
                  </a:ext>
                </a:extLst>
              </a:tr>
              <a:tr h="1176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mellem hjorte tilgået (4-7)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13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10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24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33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47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35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15105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Primo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19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19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23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33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47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60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81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37763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mellem før sæson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19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25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28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45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57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80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107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116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68602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Udtaget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5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8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13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13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  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919029"/>
                  </a:ext>
                </a:extLst>
              </a:tr>
              <a:tr h="1176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Overgået til næste aldersklasse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-  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8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16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31199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Sæsonafslutning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19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23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33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47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60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81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100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599998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740974"/>
                  </a:ext>
                </a:extLst>
              </a:tr>
              <a:tr h="1176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voksne hjorte tilgået (&gt;=8)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-  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4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8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49914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Primo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-  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-  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-  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18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021448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voksne før sæson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-  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-  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18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30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038141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Udtaget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-  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-  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-  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-  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  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  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585042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Sæsonafslutning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-  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-  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5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10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18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30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54299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70931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hjorte før sæson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234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150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156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177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212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246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266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265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399819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Tilgået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118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110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123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111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99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109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98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92429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Udtag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84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112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89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88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77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79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110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-  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773767"/>
                  </a:ext>
                </a:extLst>
              </a:tr>
              <a:tr h="1176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 hjorte sæsonafslutning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150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156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177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212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246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266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265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363 </a:t>
                      </a:r>
                    </a:p>
                  </a:txBody>
                  <a:tcPr marL="4704" marR="4704" marT="47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082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38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238257"/>
            <a:ext cx="8229600" cy="316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400" b="1" dirty="0"/>
              <a:t>Et bud på vores lokale bestand og udviklingen i de sidste 5 sæsoner…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566798" y="6162122"/>
            <a:ext cx="6082411" cy="365125"/>
          </a:xfrm>
        </p:spPr>
        <p:txBody>
          <a:bodyPr/>
          <a:lstStyle/>
          <a:p>
            <a:r>
              <a:rPr lang="da-DK" sz="1050" i="1" dirty="0">
                <a:solidFill>
                  <a:schemeClr val="tx1"/>
                </a:solidFill>
              </a:rPr>
              <a:t>Alle opgørelser (bestand/afskydning) er baseret på kendt afskydning. Reelle tal er formentlig 20-40% højere 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14</a:t>
            </a:fld>
            <a:endParaRPr lang="da-DK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478708"/>
              </p:ext>
            </p:extLst>
          </p:nvPr>
        </p:nvGraphicFramePr>
        <p:xfrm>
          <a:off x="457200" y="3047664"/>
          <a:ext cx="3538735" cy="31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felt 8"/>
          <p:cNvSpPr txBox="1"/>
          <p:nvPr/>
        </p:nvSpPr>
        <p:spPr>
          <a:xfrm>
            <a:off x="457200" y="1844824"/>
            <a:ext cx="325070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Den lokale bestand efter afslutning af </a:t>
            </a:r>
            <a:r>
              <a:rPr lang="da-DK" sz="1200" b="1" dirty="0"/>
              <a:t>2012/13</a:t>
            </a:r>
            <a:r>
              <a:rPr lang="da-DK" sz="1200" dirty="0"/>
              <a:t>:</a:t>
            </a:r>
          </a:p>
          <a:p>
            <a:r>
              <a:rPr lang="da-DK" sz="1200" dirty="0"/>
              <a:t>Bestandsstørrelse.: 675 dyr</a:t>
            </a:r>
          </a:p>
          <a:p>
            <a:r>
              <a:rPr lang="da-DK" sz="1200" dirty="0"/>
              <a:t>Handyrsandel: ca. 34%</a:t>
            </a:r>
          </a:p>
          <a:p>
            <a:r>
              <a:rPr lang="da-DK" sz="1200" dirty="0"/>
              <a:t>“Ingen” hjorte over 4 år</a:t>
            </a:r>
          </a:p>
          <a:p>
            <a:r>
              <a:rPr lang="da-DK" sz="1200" dirty="0"/>
              <a:t>Relativt stort udtag af handyr</a:t>
            </a:r>
          </a:p>
        </p:txBody>
      </p:sp>
      <p:sp>
        <p:nvSpPr>
          <p:cNvPr id="10" name="Højrepil 9"/>
          <p:cNvSpPr/>
          <p:nvPr/>
        </p:nvSpPr>
        <p:spPr>
          <a:xfrm>
            <a:off x="3995935" y="4005064"/>
            <a:ext cx="648073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felt 10"/>
          <p:cNvSpPr txBox="1"/>
          <p:nvPr/>
        </p:nvSpPr>
        <p:spPr>
          <a:xfrm>
            <a:off x="5148064" y="1844565"/>
            <a:ext cx="325070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200" dirty="0"/>
              <a:t>Den lokale bestand efter afslutning af </a:t>
            </a:r>
            <a:r>
              <a:rPr lang="da-DK" sz="1200" b="1" dirty="0"/>
              <a:t>2018/19</a:t>
            </a:r>
            <a:r>
              <a:rPr lang="da-DK" sz="1200" dirty="0"/>
              <a:t>:</a:t>
            </a:r>
          </a:p>
          <a:p>
            <a:r>
              <a:rPr lang="da-DK" sz="1200" dirty="0"/>
              <a:t>Bestandsstørrelse.: 790 dyr</a:t>
            </a:r>
          </a:p>
          <a:p>
            <a:r>
              <a:rPr lang="da-DK" sz="1200" dirty="0"/>
              <a:t>Handyrsandel: ca. 45%</a:t>
            </a:r>
          </a:p>
          <a:p>
            <a:r>
              <a:rPr lang="da-DK" sz="1200" dirty="0"/>
              <a:t>“Få” hjorte over 4 år – men stigende andel</a:t>
            </a:r>
          </a:p>
          <a:p>
            <a:r>
              <a:rPr lang="da-DK" sz="1200" dirty="0"/>
              <a:t>Stort udtag af hinder og unge dyr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212783" y="66392"/>
            <a:ext cx="8229600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1400" b="1" dirty="0"/>
              <a:t>2.3 Skabe ”bæredygtighed” i bestanden – til glæde for jægere, landmænd, skovejere og naturelskere</a:t>
            </a:r>
            <a:br>
              <a:rPr lang="da-DK" sz="1400" b="1" dirty="0"/>
            </a:br>
            <a:r>
              <a:rPr lang="da-DK" sz="2400" b="1" dirty="0"/>
              <a:t>Udvikling i bestandspyramiden lokalt</a:t>
            </a:r>
            <a:endParaRPr lang="da-DK" sz="1400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799488"/>
              </p:ext>
            </p:extLst>
          </p:nvPr>
        </p:nvGraphicFramePr>
        <p:xfrm>
          <a:off x="4644008" y="3054455"/>
          <a:ext cx="3754760" cy="31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7627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1600" b="1" dirty="0"/>
              <a:t>Konklusioner</a:t>
            </a:r>
            <a:endParaRPr lang="da-DK" sz="1400" b="1" dirty="0"/>
          </a:p>
          <a:p>
            <a:pPr marL="0" indent="0">
              <a:buNone/>
            </a:pPr>
            <a:r>
              <a:rPr lang="da-DK" sz="1400" u="sng" dirty="0"/>
              <a:t>Kronvildt:</a:t>
            </a:r>
          </a:p>
          <a:p>
            <a:r>
              <a:rPr lang="da-DK" sz="1400" dirty="0"/>
              <a:t>En sund bestand i niveauet 900-1.100 dyr. Bestanden er måske stagnerende/faldende, og der en tendens til spredning til nye revirer. I øst samt sydvest for området, er der tidligere meldt om stigende bestand og stigende afskydning – men nu stagnerende. </a:t>
            </a:r>
          </a:p>
          <a:p>
            <a:r>
              <a:rPr lang="da-DK" sz="1400" dirty="0"/>
              <a:t>Bestanden vurderes at indeholde ca. 45% handyr. </a:t>
            </a:r>
          </a:p>
          <a:p>
            <a:r>
              <a:rPr lang="da-DK" sz="1400" dirty="0"/>
              <a:t>Der er mange yngre hjorte på vej op i ”alderspyramiden”. Over tid skal afskydningen af </a:t>
            </a:r>
            <a:r>
              <a:rPr lang="da-DK" sz="1400" dirty="0" err="1"/>
              <a:t>mellemaldrende</a:t>
            </a:r>
            <a:r>
              <a:rPr lang="da-DK" sz="1400" dirty="0"/>
              <a:t> hjorte reduceres, og i stedet afløses af et udtag på voksne hjorte. </a:t>
            </a:r>
          </a:p>
          <a:p>
            <a:r>
              <a:rPr lang="da-DK" sz="1400" dirty="0"/>
              <a:t>Blandt medlemmer en balanceret kønsmæssig (</a:t>
            </a:r>
            <a:r>
              <a:rPr lang="da-DK" sz="1400" b="1" dirty="0"/>
              <a:t>60/40</a:t>
            </a:r>
            <a:r>
              <a:rPr lang="da-DK" sz="1400" dirty="0"/>
              <a:t>) og bæredygtig afskydning (1 pr. 50-60 ha.)</a:t>
            </a:r>
          </a:p>
          <a:p>
            <a:r>
              <a:rPr lang="da-DK" sz="1400" dirty="0"/>
              <a:t>Stigende udtag i randområder, særligt af unge handyr i ”nye områder”. Dette kan på sigt blive en udfordring</a:t>
            </a:r>
          </a:p>
          <a:p>
            <a:r>
              <a:rPr lang="da-DK" sz="1400" dirty="0"/>
              <a:t>Begrænset antal vildtskader  - dog med enkelte meget belastede områder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u="sng" dirty="0"/>
              <a:t>Dåvildt:</a:t>
            </a:r>
          </a:p>
          <a:p>
            <a:r>
              <a:rPr lang="da-DK" sz="1400" dirty="0"/>
              <a:t>En sund bestand i niveauet 125-150 dyr. Bestanden er ikke voldsomt voksende, og koncentrer sig omkring et mindre antal ejendomme (ses dog som strejfvildt i hele området)</a:t>
            </a:r>
          </a:p>
          <a:p>
            <a:r>
              <a:rPr lang="da-DK" sz="1400" dirty="0"/>
              <a:t>Bestanden vurderes at indeholde relativt få handyr</a:t>
            </a:r>
          </a:p>
          <a:p>
            <a:r>
              <a:rPr lang="da-DK" sz="1400" dirty="0"/>
              <a:t>Gennemsnitsalderen for handyr vurderes stadig lav, 2-3 år. Fåtal hjorte i alderen 5 år+</a:t>
            </a:r>
          </a:p>
          <a:p>
            <a:r>
              <a:rPr lang="da-DK" sz="1400" dirty="0"/>
              <a:t>Nye, radikal, ændrede jagttider på dåvildt, vil ændre afskydningen.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28-02-2019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12783" y="66392"/>
            <a:ext cx="8229600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1400" dirty="0"/>
              <a:t>2.3: </a:t>
            </a:r>
            <a:r>
              <a:rPr lang="da-DK" sz="1400" b="1" dirty="0"/>
              <a:t>Skabe ”bæredygtighed” i bestanden – til glæde for jægere, landmænd, skovejere og naturelskere</a:t>
            </a:r>
            <a:br>
              <a:rPr lang="da-DK" sz="1400" b="1" dirty="0"/>
            </a:br>
            <a:r>
              <a:rPr lang="da-DK" sz="2400" b="1" dirty="0"/>
              <a:t>Konklusioner på den lokale bestand</a:t>
            </a:r>
            <a:endParaRPr lang="da-DK" sz="1400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CC96228-AE37-4CE8-BFEC-60A3567DEDA9}"/>
              </a:ext>
            </a:extLst>
          </p:cNvPr>
          <p:cNvSpPr/>
          <p:nvPr/>
        </p:nvSpPr>
        <p:spPr>
          <a:xfrm>
            <a:off x="8714234" y="6440847"/>
            <a:ext cx="144016" cy="1961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3073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28-02-2019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12783" y="66392"/>
            <a:ext cx="8229600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1400" dirty="0"/>
              <a:t>2.4.: </a:t>
            </a:r>
            <a:r>
              <a:rPr lang="da-DK" sz="1400" b="1" dirty="0" err="1"/>
              <a:t>Proaktivtet</a:t>
            </a:r>
            <a:br>
              <a:rPr lang="da-DK" sz="1400" b="1" dirty="0"/>
            </a:br>
            <a:r>
              <a:rPr lang="da-DK" sz="2400" b="1" dirty="0"/>
              <a:t>Det sker i 2019/20</a:t>
            </a:r>
            <a:endParaRPr lang="da-DK" sz="1400" dirty="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04109503-BC6C-4F3D-8A53-007E656EE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233" y="1412775"/>
            <a:ext cx="3611703" cy="4943575"/>
          </a:xfrm>
        </p:spPr>
        <p:txBody>
          <a:bodyPr>
            <a:normAutofit fontScale="92500" lnSpcReduction="10000"/>
          </a:bodyPr>
          <a:lstStyle/>
          <a:p>
            <a:endParaRPr lang="da-DK" dirty="0"/>
          </a:p>
          <a:p>
            <a:r>
              <a:rPr lang="da-DK" dirty="0"/>
              <a:t>Nuværende jagttider for kronvildt formentlig fastholdt i kommende sæson</a:t>
            </a:r>
          </a:p>
          <a:p>
            <a:endParaRPr lang="da-DK" dirty="0"/>
          </a:p>
          <a:p>
            <a:r>
              <a:rPr lang="da-DK" dirty="0"/>
              <a:t>Ministeren har netop udsendt ny bekendtgørelse vedr. forvaltning af dåvildt – regionale tilpasninger muligt. </a:t>
            </a:r>
          </a:p>
          <a:p>
            <a:endParaRPr lang="da-DK" dirty="0"/>
          </a:p>
          <a:p>
            <a:r>
              <a:rPr lang="da-DK" dirty="0"/>
              <a:t>Forslag til koordinerede jagt:</a:t>
            </a:r>
          </a:p>
          <a:p>
            <a:endParaRPr lang="da-DK" dirty="0"/>
          </a:p>
          <a:p>
            <a:pPr marL="342900" lvl="1" indent="0" algn="ctr">
              <a:buNone/>
            </a:pPr>
            <a:r>
              <a:rPr lang="da-DK" sz="2800" b="1" dirty="0"/>
              <a:t>16/12-19</a:t>
            </a:r>
          </a:p>
          <a:p>
            <a:pPr lvl="1"/>
            <a:endParaRPr lang="da-DK" dirty="0"/>
          </a:p>
          <a:p>
            <a:r>
              <a:rPr lang="da-DK" dirty="0"/>
              <a:t>Delområder under Kronhjorte.dk vil formentlig arrangere 1-3 koordinerede jagter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37018308-A1BE-4570-A792-DA74CA859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600" y="1700808"/>
            <a:ext cx="3776696" cy="3744416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93DC9D31-147D-4D99-9666-2B2B0ED7DFBE}"/>
              </a:ext>
            </a:extLst>
          </p:cNvPr>
          <p:cNvSpPr/>
          <p:nvPr/>
        </p:nvSpPr>
        <p:spPr>
          <a:xfrm>
            <a:off x="8604448" y="6525344"/>
            <a:ext cx="144016" cy="1961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8902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825625"/>
            <a:ext cx="7111702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a-DK" sz="3600" dirty="0"/>
              <a:t>Tak for Jeres opmærksomhed</a:t>
            </a:r>
          </a:p>
          <a:p>
            <a:pPr marL="0" indent="0" algn="ctr">
              <a:buNone/>
            </a:pPr>
            <a:endParaRPr lang="da-DK" sz="3600" dirty="0"/>
          </a:p>
          <a:p>
            <a:pPr marL="0" indent="0" algn="ctr">
              <a:buNone/>
            </a:pPr>
            <a:endParaRPr lang="da-DK" sz="3600" dirty="0"/>
          </a:p>
          <a:p>
            <a:pPr marL="0" indent="0" algn="ctr">
              <a:buNone/>
            </a:pPr>
            <a:r>
              <a:rPr lang="da-DK" sz="23900" dirty="0">
                <a:solidFill>
                  <a:srgbClr val="FF0000"/>
                </a:solidFill>
              </a:rPr>
              <a:t>?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28-02-2019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12783" y="66392"/>
            <a:ext cx="8229600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da-DK" sz="1400" b="1" dirty="0"/>
            </a:br>
            <a:r>
              <a:rPr lang="da-DK" sz="2400" b="1" dirty="0"/>
              <a:t>Beretning 2018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227430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a-DK" dirty="0"/>
              <a:t>3 &amp; 4: Regnskab 2018 </a:t>
            </a:r>
            <a:br>
              <a:rPr lang="da-DK" dirty="0"/>
            </a:br>
            <a:r>
              <a:rPr lang="da-DK" dirty="0"/>
              <a:t>samt kontingent for 2019/20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076056" y="1340768"/>
            <a:ext cx="32403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800" b="1" dirty="0"/>
          </a:p>
          <a:p>
            <a:pPr marL="0" indent="0">
              <a:buNone/>
            </a:pPr>
            <a:r>
              <a:rPr lang="da-DK" sz="1800" b="1" dirty="0"/>
              <a:t>Kontingent 2019/2020: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Bestyrelsen indstiller 0,00 DKK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28-02-2019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18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94D8E44-5ED8-469E-9C66-A243053CF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4740858" cy="54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22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5: Forvaltningspolitikker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a-DK" sz="2800" dirty="0"/>
              <a:t>Bestyrelsen indstiller følgende 3 ordninger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800" u="sng" dirty="0"/>
              <a:t>Gul ordning:</a:t>
            </a:r>
            <a:r>
              <a:rPr lang="da-DK" sz="2800" dirty="0"/>
              <a:t> </a:t>
            </a:r>
          </a:p>
          <a:p>
            <a:pPr lvl="1"/>
            <a:r>
              <a:rPr lang="da-DK" sz="2400" dirty="0"/>
              <a:t>Jagtetiske regler for hjortevildt</a:t>
            </a:r>
          </a:p>
          <a:p>
            <a:pPr lvl="1"/>
            <a:r>
              <a:rPr lang="da-DK" sz="2400" dirty="0"/>
              <a:t>Åbenhed og indberetning af afskydning </a:t>
            </a:r>
          </a:p>
          <a:p>
            <a:pPr lvl="1"/>
            <a:r>
              <a:rPr lang="da-DK" sz="2400" dirty="0"/>
              <a:t>Frivillig fredning af 8-,9- og 10-ender kronhjorte</a:t>
            </a:r>
          </a:p>
          <a:p>
            <a:pPr lvl="1"/>
            <a:r>
              <a:rPr lang="da-DK" sz="2400" b="1" dirty="0"/>
              <a:t>Lukkes for tilmelding</a:t>
            </a:r>
          </a:p>
          <a:p>
            <a:pPr lvl="1"/>
            <a:endParaRPr lang="da-DK" sz="2400" b="1" dirty="0"/>
          </a:p>
          <a:p>
            <a:pPr marL="0" lvl="1" indent="0">
              <a:spcBef>
                <a:spcPts val="750"/>
              </a:spcBef>
              <a:buNone/>
              <a:tabLst>
                <a:tab pos="0" algn="l"/>
              </a:tabLst>
            </a:pPr>
            <a:r>
              <a:rPr lang="da-DK" sz="2700" u="sng" dirty="0"/>
              <a:t>Hvid ordning: </a:t>
            </a:r>
          </a:p>
          <a:p>
            <a:pPr lvl="1"/>
            <a:r>
              <a:rPr lang="da-DK" sz="2400" dirty="0"/>
              <a:t>Jagtetiske regler for hjortevildt</a:t>
            </a:r>
          </a:p>
          <a:p>
            <a:pPr lvl="1"/>
            <a:r>
              <a:rPr lang="da-DK" sz="2400" dirty="0"/>
              <a:t>Åbenhed og indberetning af afskydning</a:t>
            </a:r>
          </a:p>
          <a:p>
            <a:pPr lvl="1"/>
            <a:endParaRPr lang="da-DK" sz="2400" dirty="0"/>
          </a:p>
          <a:p>
            <a:endParaRPr lang="da-DK" dirty="0"/>
          </a:p>
          <a:p>
            <a:pPr marL="0" lvl="1" indent="0">
              <a:spcBef>
                <a:spcPts val="750"/>
              </a:spcBef>
              <a:buNone/>
              <a:tabLst>
                <a:tab pos="0" algn="l"/>
              </a:tabLst>
            </a:pPr>
            <a:r>
              <a:rPr lang="da-DK" sz="2700" u="sng" dirty="0"/>
              <a:t>Orange ordning (fælles forvaltning):</a:t>
            </a:r>
          </a:p>
          <a:p>
            <a:pPr lvl="1"/>
            <a:r>
              <a:rPr lang="da-DK" sz="2400" dirty="0"/>
              <a:t>Jagtetiske regler for hjortevildt</a:t>
            </a:r>
          </a:p>
          <a:p>
            <a:pPr lvl="1"/>
            <a:r>
              <a:rPr lang="da-DK" sz="2400" dirty="0"/>
              <a:t>Åbenhed og indberetning af afskydning </a:t>
            </a:r>
          </a:p>
          <a:p>
            <a:pPr lvl="1"/>
            <a:r>
              <a:rPr lang="da-DK" sz="2400" dirty="0"/>
              <a:t>Reduceret udtag af trofæbærende hjorte – max 1 hjort pr. påbegyndt 100 ha. </a:t>
            </a:r>
          </a:p>
          <a:p>
            <a:pPr lvl="1"/>
            <a:r>
              <a:rPr lang="da-DK" sz="2400" dirty="0"/>
              <a:t>Stortryk (koordinerede jagter) anbefales som værende hundyr og kalve, </a:t>
            </a:r>
            <a:r>
              <a:rPr lang="da-DK" sz="2400" b="1" dirty="0"/>
              <a:t>men hjort kan aftales – evt. på kvote</a:t>
            </a:r>
            <a:r>
              <a:rPr lang="da-DK" sz="2400" dirty="0"/>
              <a:t>. </a:t>
            </a:r>
          </a:p>
          <a:p>
            <a:pPr lvl="1"/>
            <a:r>
              <a:rPr lang="da-DK" sz="2400" dirty="0"/>
              <a:t>Pligt til at medbringe trofæ og underkæbe på alle nedlagte hjorte til årsmødet.</a:t>
            </a:r>
            <a:r>
              <a:rPr lang="da-DK" sz="2400" b="1" dirty="0"/>
              <a:t> </a:t>
            </a:r>
          </a:p>
          <a:p>
            <a:pPr lvl="1"/>
            <a:endParaRPr lang="da-DK" sz="2400" dirty="0"/>
          </a:p>
          <a:p>
            <a:pPr marL="0" lvl="1" indent="0">
              <a:buNone/>
            </a:pPr>
            <a:endParaRPr lang="da-DK" sz="2400" dirty="0"/>
          </a:p>
          <a:p>
            <a:pPr marL="0" lvl="1" indent="0">
              <a:buNone/>
            </a:pPr>
            <a:r>
              <a:rPr lang="da-DK" sz="2400" dirty="0"/>
              <a:t>Alle ordning er gældende fra de tiltrædes til de opsiges (forlænges automatisk fra år til år).  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28-02-2019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527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Aftens program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19.00-20.00:	Generalforsamling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20.00-20.30:	Kaffe og afstemning til årets hjort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20.30-21.30:	Vildtforvaltning i Sønderjylland før </a:t>
            </a:r>
            <a:r>
              <a:rPr lang="da-DK" sz="2000" dirty="0" err="1"/>
              <a:t>genforeningenen</a:t>
            </a:r>
            <a:br>
              <a:rPr lang="da-DK" sz="2000" dirty="0"/>
            </a:br>
            <a:r>
              <a:rPr lang="da-DK" sz="2000" dirty="0"/>
              <a:t>		v/ Forfatter Hans Kristensen, www.bogjagt.dk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21.30-22.00:	Kåring af Årets hjort samt farvel og på gensyn</a:t>
            </a:r>
          </a:p>
        </p:txBody>
      </p:sp>
    </p:spTree>
    <p:extLst>
      <p:ext uri="{BB962C8B-B14F-4D97-AF65-F5344CB8AC3E}">
        <p14:creationId xmlns:p14="http://schemas.microsoft.com/office/powerpoint/2010/main" val="2494600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a-DK" dirty="0"/>
              <a:t>6: Indkomne forslag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Der er ikke indkommet forslag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28-02-2019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2341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6303"/>
            <a:ext cx="8229600" cy="822417"/>
          </a:xfrm>
        </p:spPr>
        <p:txBody>
          <a:bodyPr>
            <a:normAutofit/>
          </a:bodyPr>
          <a:lstStyle/>
          <a:p>
            <a:pPr algn="l"/>
            <a:r>
              <a:rPr lang="da-DK" sz="3200" dirty="0"/>
              <a:t>7: Bestyrelsesmedlemmer og suppleanter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sz="2400" u="sng" dirty="0"/>
              <a:t>På valg til bestyrelsen:</a:t>
            </a:r>
          </a:p>
          <a:p>
            <a:pPr marL="0" indent="0">
              <a:buNone/>
            </a:pPr>
            <a:r>
              <a:rPr lang="da-DK" sz="2400" dirty="0"/>
              <a:t>Martin Ingwersen	(suppleant)		modtager ikke genvalg</a:t>
            </a:r>
          </a:p>
          <a:p>
            <a:pPr marL="0" indent="0">
              <a:buNone/>
            </a:pPr>
            <a:r>
              <a:rPr lang="da-DK" sz="2400" dirty="0"/>
              <a:t>Michael Raun				modtager ikke genvalg</a:t>
            </a:r>
          </a:p>
          <a:p>
            <a:pPr marL="0" indent="0">
              <a:buNone/>
            </a:pPr>
            <a:r>
              <a:rPr lang="da-DK" sz="2400" dirty="0"/>
              <a:t>Anni Poulsen				modtager ikke genvalg</a:t>
            </a:r>
          </a:p>
          <a:p>
            <a:pPr marL="0" indent="0">
              <a:buNone/>
            </a:pPr>
            <a:r>
              <a:rPr lang="da-DK" sz="2400" dirty="0"/>
              <a:t>Ole Bruhn				modtager ikke genvalg</a:t>
            </a:r>
          </a:p>
          <a:p>
            <a:pPr marL="0" indent="0">
              <a:buNone/>
            </a:pPr>
            <a:r>
              <a:rPr lang="da-DK" sz="2400" dirty="0"/>
              <a:t>John Holm Christensen			modtager genvalg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u="sng" dirty="0"/>
              <a:t>Bestyrelsen foreslår:</a:t>
            </a:r>
          </a:p>
          <a:p>
            <a:pPr marL="0" indent="0">
              <a:buNone/>
            </a:pPr>
            <a:r>
              <a:rPr lang="da-DK" sz="2400" dirty="0"/>
              <a:t>Mogens Lunde</a:t>
            </a:r>
          </a:p>
          <a:p>
            <a:pPr marL="0" indent="0">
              <a:buNone/>
            </a:pPr>
            <a:r>
              <a:rPr lang="da-DK" sz="2400" dirty="0"/>
              <a:t>Jens Grøn</a:t>
            </a:r>
          </a:p>
          <a:p>
            <a:pPr marL="0" indent="0">
              <a:buNone/>
            </a:pPr>
            <a:r>
              <a:rPr lang="da-DK" sz="2400" dirty="0"/>
              <a:t>Klaus Kjær</a:t>
            </a:r>
          </a:p>
          <a:p>
            <a:pPr marL="0" indent="0">
              <a:buNone/>
            </a:pPr>
            <a:r>
              <a:rPr lang="da-DK" sz="2400" dirty="0"/>
              <a:t>Klaus Skare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u="sng" dirty="0"/>
          </a:p>
          <a:p>
            <a:pPr marL="0" indent="0">
              <a:buNone/>
            </a:pPr>
            <a:r>
              <a:rPr lang="da-DK" sz="2400" u="sng" dirty="0"/>
              <a:t>På valg som suppleant:</a:t>
            </a:r>
          </a:p>
          <a:p>
            <a:pPr marL="0" indent="0">
              <a:buNone/>
            </a:pPr>
            <a:r>
              <a:rPr lang="da-DK" sz="2400" dirty="0"/>
              <a:t>Bent Poulsen				modtager genvalg</a:t>
            </a:r>
          </a:p>
          <a:p>
            <a:pPr marL="0" indent="0">
              <a:buNone/>
            </a:pPr>
            <a:r>
              <a:rPr lang="da-DK" sz="2400" dirty="0"/>
              <a:t>??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28-02-2019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7522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38336"/>
          </a:xfrm>
        </p:spPr>
        <p:txBody>
          <a:bodyPr>
            <a:noAutofit/>
          </a:bodyPr>
          <a:lstStyle/>
          <a:p>
            <a:pPr algn="l"/>
            <a:r>
              <a:rPr lang="da-DK" sz="3200" dirty="0"/>
              <a:t>8: Revisor og revisorsuppleant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u="sng" dirty="0"/>
              <a:t>På valg som revisor:</a:t>
            </a:r>
          </a:p>
          <a:p>
            <a:pPr marL="0" indent="0">
              <a:buNone/>
            </a:pPr>
            <a:r>
              <a:rPr lang="da-DK" dirty="0"/>
              <a:t>Arne Andersen			modtager genvalg</a:t>
            </a:r>
          </a:p>
          <a:p>
            <a:pPr marL="0" indent="0">
              <a:buNone/>
            </a:pPr>
            <a:endParaRPr lang="da-DK" u="sng" dirty="0"/>
          </a:p>
          <a:p>
            <a:pPr marL="0" indent="0">
              <a:buNone/>
            </a:pPr>
            <a:endParaRPr lang="da-DK" u="sng" dirty="0"/>
          </a:p>
          <a:p>
            <a:pPr marL="0" indent="0">
              <a:buNone/>
            </a:pPr>
            <a:r>
              <a:rPr lang="da-DK" u="sng" dirty="0"/>
              <a:t>På valg som revisorsuppleant:</a:t>
            </a:r>
          </a:p>
          <a:p>
            <a:pPr marL="0" indent="0">
              <a:buNone/>
            </a:pPr>
            <a:r>
              <a:rPr lang="da-DK" dirty="0"/>
              <a:t>Jens Rasmussen			modtager genvalg</a:t>
            </a:r>
          </a:p>
          <a:p>
            <a:pPr marL="0" indent="0">
              <a:buNone/>
            </a:pPr>
            <a:endParaRPr lang="da-DK" u="sng" dirty="0"/>
          </a:p>
          <a:p>
            <a:pPr marL="0" indent="0">
              <a:buNone/>
            </a:pPr>
            <a:endParaRPr lang="da-DK" u="sng" dirty="0"/>
          </a:p>
          <a:p>
            <a:pPr marL="0" indent="0">
              <a:buNone/>
            </a:pPr>
            <a:endParaRPr lang="da-DK" u="sng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28-02-2019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526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9: Eventuelt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Ordet er frit…</a:t>
            </a:r>
          </a:p>
          <a:p>
            <a:pPr marL="0" indent="0">
              <a:buNone/>
            </a:pPr>
            <a:endParaRPr lang="da-DK" sz="2400" dirty="0"/>
          </a:p>
          <a:p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28-02-2019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540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Generalforsamling 2018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Valg af dirigent og stemmetællere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Aflæggelse af beretning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Fremlæggelse af regnskab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Fastlæggelse af kontingent for det kommende år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Forvaltningspolitikker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Indkomne forslag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Valg af bestyrelsesmedlemmer og 2 suppleanter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Valg af revisor og revisorsuppleant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Eventuelt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28-02-2019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915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a-DK" sz="3600" dirty="0"/>
              <a:t>1: Valg af dirigent</a:t>
            </a:r>
            <a:br>
              <a:rPr lang="da-DK" sz="3600" dirty="0"/>
            </a:br>
            <a:r>
              <a:rPr lang="da-DK" sz="3600" dirty="0"/>
              <a:t>og stemmetællere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u="sng" dirty="0"/>
              <a:t>Bestyrelsen indstiller:</a:t>
            </a:r>
          </a:p>
          <a:p>
            <a:pPr marL="0" indent="0">
              <a:buNone/>
            </a:pPr>
            <a:r>
              <a:rPr lang="da-DK" dirty="0"/>
              <a:t>Dirigent:			Ole Holm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Stemmertællere:		Arne Andersen</a:t>
            </a:r>
          </a:p>
          <a:p>
            <a:pPr marL="0" indent="0">
              <a:buNone/>
            </a:pPr>
            <a:r>
              <a:rPr lang="da-DK" dirty="0"/>
              <a:t>				Kim Jensen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28-02-2019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844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5616"/>
          </a:xfrm>
        </p:spPr>
        <p:txBody>
          <a:bodyPr>
            <a:normAutofit/>
          </a:bodyPr>
          <a:lstStyle/>
          <a:p>
            <a:pPr algn="l"/>
            <a:r>
              <a:rPr lang="da-DK" dirty="0"/>
              <a:t>2: Beretning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1800" dirty="0"/>
              <a:t>Vedtægter samt målsætninger for Kronhjorte.dk, som vedtaget på generalforsamling 2012:</a:t>
            </a:r>
          </a:p>
          <a:p>
            <a:pPr marL="0" indent="0">
              <a:buNone/>
            </a:pPr>
            <a:endParaRPr lang="da-DK" sz="1800" dirty="0"/>
          </a:p>
          <a:p>
            <a:pPr marL="457200" lvl="0" indent="-457200">
              <a:buFont typeface="+mj-lt"/>
              <a:buAutoNum type="arabicPeriod"/>
            </a:pPr>
            <a:r>
              <a:rPr lang="da-DK" sz="2000" b="1" dirty="0"/>
              <a:t>Udvikling i ejendomme og arealer…</a:t>
            </a:r>
            <a:br>
              <a:rPr lang="da-DK" sz="2000" b="1" dirty="0"/>
            </a:br>
            <a:r>
              <a:rPr lang="da-DK" sz="1700" dirty="0"/>
              <a:t>(Målsætning: Fastholde det lokale samarbejde omkring forvaltning af hjortevildt)</a:t>
            </a:r>
          </a:p>
          <a:p>
            <a:pPr marL="457200" lvl="0" indent="-457200">
              <a:buFont typeface="+mj-lt"/>
              <a:buAutoNum type="arabicPeriod"/>
            </a:pPr>
            <a:endParaRPr lang="da-DK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da-DK" sz="2000" b="1" dirty="0"/>
              <a:t>Gennemførte aktiviteter i 2018</a:t>
            </a:r>
            <a:br>
              <a:rPr lang="da-DK" sz="2000" b="1" dirty="0"/>
            </a:br>
            <a:r>
              <a:rPr lang="da-DK" sz="1700" dirty="0"/>
              <a:t>(Målsætning: Arbejde mod mere ”forvaltning” og mindre ”sprosse-afskydning”)</a:t>
            </a:r>
            <a:endParaRPr lang="da-DK" sz="2000" dirty="0"/>
          </a:p>
          <a:p>
            <a:pPr marL="457200" lvl="0" indent="-457200">
              <a:buFont typeface="+mj-lt"/>
              <a:buAutoNum type="arabicPeriod"/>
            </a:pPr>
            <a:endParaRPr lang="da-DK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da-DK" sz="2000" b="1" dirty="0"/>
              <a:t>Afskydning og estimeret bestandsudvikling</a:t>
            </a:r>
            <a:br>
              <a:rPr lang="da-DK" sz="2000" b="1" dirty="0"/>
            </a:br>
            <a:r>
              <a:rPr lang="da-DK" sz="1700" dirty="0"/>
              <a:t>(Målsætning: Skabe ”bæredygtighed” i bestanden – til glæde for jægere, landmænd, skovejere og naturelskere)</a:t>
            </a:r>
          </a:p>
          <a:p>
            <a:pPr marL="457200" lvl="0" indent="-457200">
              <a:buFont typeface="+mj-lt"/>
              <a:buAutoNum type="arabicPeriod"/>
            </a:pPr>
            <a:endParaRPr lang="da-DK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da-DK" sz="2000" b="1" dirty="0"/>
              <a:t>Det sker i 2019…</a:t>
            </a:r>
            <a:br>
              <a:rPr lang="da-DK" sz="2000" b="1" dirty="0"/>
            </a:br>
            <a:r>
              <a:rPr lang="da-DK" sz="2000" dirty="0"/>
              <a:t>(Målsætning: Forholde sig proaktivt til såvel kronvildt som dåvildt…)</a:t>
            </a:r>
          </a:p>
          <a:p>
            <a:pPr marL="457200" lvl="0" indent="-457200">
              <a:buFont typeface="+mj-lt"/>
              <a:buAutoNum type="arabicPeriod"/>
            </a:pPr>
            <a:endParaRPr lang="da-DK" sz="2000" b="1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28-02-2019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752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lvl="0" algn="l"/>
            <a:r>
              <a:rPr lang="da-DK" sz="1400" dirty="0"/>
              <a:t>2: Beretning</a:t>
            </a:r>
            <a:br>
              <a:rPr lang="da-DK" sz="2000" dirty="0"/>
            </a:br>
            <a:r>
              <a:rPr lang="da-DK" sz="2000" dirty="0"/>
              <a:t>1) </a:t>
            </a:r>
            <a:r>
              <a:rPr lang="da-DK" sz="2000" b="1" dirty="0"/>
              <a:t>Fastholde det lokale samarbejde omkring forvaltning af hjortevildt</a:t>
            </a:r>
            <a:br>
              <a:rPr lang="da-DK" sz="2000" b="1" dirty="0"/>
            </a:br>
            <a:endParaRPr lang="da-DK" sz="2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28-02-2019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6</a:t>
            </a:fld>
            <a:endParaRPr lang="da-DK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495BD803-554F-47DC-8FED-C80015678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650728"/>
              </p:ext>
            </p:extLst>
          </p:nvPr>
        </p:nvGraphicFramePr>
        <p:xfrm>
          <a:off x="457200" y="1414284"/>
          <a:ext cx="7571184" cy="5151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7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665">
                  <a:extLst>
                    <a:ext uri="{9D8B030D-6E8A-4147-A177-3AD203B41FA5}">
                      <a16:colId xmlns:a16="http://schemas.microsoft.com/office/drawing/2014/main" val="2817326295"/>
                    </a:ext>
                  </a:extLst>
                </a:gridCol>
                <a:gridCol w="1264665">
                  <a:extLst>
                    <a:ext uri="{9D8B030D-6E8A-4147-A177-3AD203B41FA5}">
                      <a16:colId xmlns:a16="http://schemas.microsoft.com/office/drawing/2014/main" val="1255144025"/>
                    </a:ext>
                  </a:extLst>
                </a:gridCol>
                <a:gridCol w="1264665">
                  <a:extLst>
                    <a:ext uri="{9D8B030D-6E8A-4147-A177-3AD203B41FA5}">
                      <a16:colId xmlns:a16="http://schemas.microsoft.com/office/drawing/2014/main" val="2782291939"/>
                    </a:ext>
                  </a:extLst>
                </a:gridCol>
                <a:gridCol w="1264665">
                  <a:extLst>
                    <a:ext uri="{9D8B030D-6E8A-4147-A177-3AD203B41FA5}">
                      <a16:colId xmlns:a16="http://schemas.microsoft.com/office/drawing/2014/main" val="3298852331"/>
                    </a:ext>
                  </a:extLst>
                </a:gridCol>
                <a:gridCol w="1264665">
                  <a:extLst>
                    <a:ext uri="{9D8B030D-6E8A-4147-A177-3AD203B41FA5}">
                      <a16:colId xmlns:a16="http://schemas.microsoft.com/office/drawing/2014/main" val="3516076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2014/15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2015/16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2016/17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2017/18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2018/19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/>
                        <a:t>Ejendomme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/>
                        <a:t>Hektar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Ca. 8.100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Ca. 9.100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Ca. 9.250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Ca. 9.600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Ca. 9.700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/>
                        <a:t>Jagtlejere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50" i="1" dirty="0" err="1"/>
                        <a:t>Gns</a:t>
                      </a:r>
                      <a:r>
                        <a:rPr lang="da-DK" sz="1050" i="1" dirty="0"/>
                        <a:t>. Areal/lejere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i="1" dirty="0"/>
                        <a:t>111 ha.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i="1" dirty="0"/>
                        <a:t>109 ha.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i="1" dirty="0"/>
                        <a:t>108 ha.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i="1" dirty="0"/>
                        <a:t>110 ha.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50" i="1" dirty="0"/>
                        <a:t>110 ha.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/>
                        <a:t>Lodsejere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i="1" dirty="0" err="1"/>
                        <a:t>Gns</a:t>
                      </a:r>
                      <a:r>
                        <a:rPr lang="da-DK" sz="1050" i="1" dirty="0"/>
                        <a:t>.</a:t>
                      </a:r>
                      <a:r>
                        <a:rPr lang="da-DK" sz="1050" i="1" baseline="0" dirty="0"/>
                        <a:t> Areal/ejere</a:t>
                      </a:r>
                      <a:endParaRPr lang="da-DK" sz="105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i="1" dirty="0"/>
                        <a:t>52 ha.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i="1" dirty="0"/>
                        <a:t>59 ha.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i="1" dirty="0"/>
                        <a:t>59 ha.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i="1" dirty="0"/>
                        <a:t>58 ha.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i="1" dirty="0"/>
                        <a:t>58 ha.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/>
                        <a:t>Gul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/>
                        <a:t>Hvid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/>
                        <a:t>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050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/>
                        <a:t>Udbytte/kronvildt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dirty="0"/>
                        <a:t>1 dyr/40 ha</a:t>
                      </a:r>
                    </a:p>
                    <a:p>
                      <a:pPr algn="r"/>
                      <a:endParaRPr lang="da-DK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900" dirty="0"/>
                        <a:t>1 dyr/45 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900" dirty="0"/>
                        <a:t>1 dyr/44 ha.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900" dirty="0"/>
                        <a:t>1 dyr/58 ha.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900" dirty="0"/>
                        <a:t>1 dyr/49 ha.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/>
                        <a:t>Udbytte/dåvildt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dirty="0"/>
                        <a:t>1 dyr/238 ha.</a:t>
                      </a:r>
                    </a:p>
                    <a:p>
                      <a:pPr algn="r"/>
                      <a:endParaRPr lang="da-DK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900" dirty="0"/>
                        <a:t>1 dyr/413 ha.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900" dirty="0"/>
                        <a:t>1 dyr/237 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dirty="0"/>
                        <a:t>1 dyr/300 ha</a:t>
                      </a:r>
                    </a:p>
                    <a:p>
                      <a:pPr algn="r"/>
                      <a:endParaRPr lang="da-DK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900" dirty="0"/>
                        <a:t>1 dyr/303 ha.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71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050" dirty="0"/>
                        <a:t>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51.500 unikke besøgende ~141</a:t>
                      </a:r>
                      <a:r>
                        <a:rPr lang="da-DK" sz="1000" baseline="0" dirty="0"/>
                        <a:t> pr. dag ~ 6 pr. time</a:t>
                      </a:r>
                      <a:endParaRPr lang="da-DK" sz="1000" dirty="0"/>
                    </a:p>
                    <a:p>
                      <a:pPr algn="r"/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51.000 unikke besøgende ~140</a:t>
                      </a:r>
                      <a:r>
                        <a:rPr lang="da-DK" sz="1000" baseline="0" dirty="0"/>
                        <a:t> pr. dag ~ 6 pr. time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40.000 unikke besøgende ~110</a:t>
                      </a:r>
                      <a:r>
                        <a:rPr lang="da-DK" sz="1000" baseline="0" dirty="0"/>
                        <a:t> pr. dag ~ 4,5 pr. time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44.000 unikke besøgende ~120</a:t>
                      </a:r>
                      <a:r>
                        <a:rPr lang="da-DK" sz="1000" baseline="0" dirty="0"/>
                        <a:t> pr. dag ~ 5,0 pr. time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/>
                        <a:t>39.055 unikke besøgende ~107 </a:t>
                      </a:r>
                      <a:r>
                        <a:rPr lang="da-DK" sz="1000" baseline="0" dirty="0"/>
                        <a:t> pr. dag ~ 4,5 pr. time</a:t>
                      </a:r>
                      <a:endParaRPr lang="da-DK" sz="1000" dirty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40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E81F46-F3D3-4E40-AC1E-490A9232D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589239"/>
            <a:ext cx="7886700" cy="587723"/>
          </a:xfrm>
        </p:spPr>
        <p:txBody>
          <a:bodyPr/>
          <a:lstStyle/>
          <a:p>
            <a:r>
              <a:rPr lang="da-DK" dirty="0" err="1"/>
              <a:t>adf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A47EDDA-FC9D-4ED9-B401-422515F8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28-02-2019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64E9F8F-EAD9-42C9-AC33-2327508D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7E56F0C-073F-4CCA-B305-79AF7FFE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lvl="0" algn="l"/>
            <a:r>
              <a:rPr lang="da-DK" sz="1400" dirty="0"/>
              <a:t>2: Beretning</a:t>
            </a:r>
            <a:br>
              <a:rPr lang="da-DK" sz="2000" dirty="0"/>
            </a:br>
            <a:r>
              <a:rPr lang="da-DK" sz="2000" dirty="0"/>
              <a:t>1) </a:t>
            </a:r>
            <a:r>
              <a:rPr lang="da-DK" sz="2000" b="1" dirty="0"/>
              <a:t>Fastholde det lokale samarbejde omkring forvaltning af hjortevildt</a:t>
            </a:r>
            <a:br>
              <a:rPr lang="da-DK" sz="2000" b="1" dirty="0"/>
            </a:br>
            <a:endParaRPr lang="da-DK" sz="2000" dirty="0"/>
          </a:p>
        </p:txBody>
      </p:sp>
      <p:pic>
        <p:nvPicPr>
          <p:cNvPr id="1026" name="Picture 2" descr="9581803791ea92746ef1b732a39ba7a2@email">
            <a:extLst>
              <a:ext uri="{FF2B5EF4-FFF2-40B4-BE49-F238E27FC236}">
                <a16:creationId xmlns:a16="http://schemas.microsoft.com/office/drawing/2014/main" id="{6207CA2B-A3DA-4514-AB31-3A94EEC41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87"/>
          <a:stretch/>
        </p:blipFill>
        <p:spPr bwMode="auto">
          <a:xfrm>
            <a:off x="628649" y="1854452"/>
            <a:ext cx="7886700" cy="450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077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C2676E-0E41-489F-859A-5334998EE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4"/>
            <a:ext cx="4519414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Sommerudflugt til </a:t>
            </a:r>
            <a:r>
              <a:rPr lang="da-DK" dirty="0" err="1"/>
              <a:t>Fromsseier</a:t>
            </a:r>
            <a:r>
              <a:rPr lang="da-DK" dirty="0"/>
              <a:t> Plantage (</a:t>
            </a:r>
            <a:r>
              <a:rPr lang="da-DK" dirty="0" err="1"/>
              <a:t>Dalagergaard</a:t>
            </a:r>
            <a:r>
              <a:rPr lang="da-DK" dirty="0"/>
              <a:t>)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30 – 40 deltagere</a:t>
            </a:r>
          </a:p>
          <a:p>
            <a:r>
              <a:rPr lang="da-DK" dirty="0"/>
              <a:t>Fremvisning af kronvildtets indflydelse på moderne skovdrift</a:t>
            </a:r>
          </a:p>
          <a:p>
            <a:r>
              <a:rPr lang="da-DK" dirty="0"/>
              <a:t>Økonomiske konsekvenser af bid-/skrælskader sommer/vinter i forskellige </a:t>
            </a:r>
            <a:r>
              <a:rPr lang="da-DK" dirty="0" err="1"/>
              <a:t>alderstadier</a:t>
            </a:r>
            <a:endParaRPr lang="da-DK" dirty="0"/>
          </a:p>
          <a:p>
            <a:r>
              <a:rPr lang="da-DK" dirty="0"/>
              <a:t>Afværgeteknik og vildtagre</a:t>
            </a:r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E24FF51-CCBC-4615-A007-E97F3A61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28-02-2019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210B5E0-037E-4593-A123-50D1789F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B607C06-796E-4181-80F7-3D5E66BF5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lvl="0"/>
            <a:r>
              <a:rPr lang="da-DK" sz="1400" dirty="0"/>
              <a:t>2.2: </a:t>
            </a:r>
            <a:r>
              <a:rPr lang="da-DK" sz="1400" b="1" dirty="0"/>
              <a:t>Arbejde mod mere ”forvaltning” og mindre ”sprosse-afskydning”</a:t>
            </a:r>
            <a:br>
              <a:rPr lang="da-DK" sz="1400" b="1" dirty="0"/>
            </a:br>
            <a:br>
              <a:rPr lang="da-DK" sz="1400" b="1" dirty="0"/>
            </a:br>
            <a:r>
              <a:rPr lang="da-DK" sz="2400" b="1" dirty="0"/>
              <a:t>Året der gik…</a:t>
            </a:r>
            <a:endParaRPr lang="da-DK" sz="1400" dirty="0"/>
          </a:p>
        </p:txBody>
      </p:sp>
      <p:pic>
        <p:nvPicPr>
          <p:cNvPr id="7" name="Billede 6" descr="Et billede, der indeholder græs, træ, udendørs, mand&#10;&#10;Beskrivelse, der er oprettet med meget høj sikkerhed">
            <a:extLst>
              <a:ext uri="{FF2B5EF4-FFF2-40B4-BE49-F238E27FC236}">
                <a16:creationId xmlns:a16="http://schemas.microsoft.com/office/drawing/2014/main" id="{E8F2E8ED-875F-4463-A7D9-18E6E31D9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95" y="1352262"/>
            <a:ext cx="1706650" cy="2276872"/>
          </a:xfrm>
          <a:prstGeom prst="rect">
            <a:avLst/>
          </a:prstGeom>
        </p:spPr>
      </p:pic>
      <p:pic>
        <p:nvPicPr>
          <p:cNvPr id="9" name="Billede 8" descr="Et billede, der indeholder udendørs, græs, træ, himmel&#10;&#10;Beskrivelse, der er oprettet med meget høj sikkerhed">
            <a:extLst>
              <a:ext uri="{FF2B5EF4-FFF2-40B4-BE49-F238E27FC236}">
                <a16:creationId xmlns:a16="http://schemas.microsoft.com/office/drawing/2014/main" id="{0499A884-998D-4ED2-B8F7-340FDB28E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65781"/>
            <a:ext cx="3322712" cy="249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5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16B5BF-7594-4401-B138-7F6A4705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Koordinerede bevægelsesjagter 16-17/12-2018</a:t>
            </a:r>
          </a:p>
          <a:p>
            <a:pPr marL="0" indent="0">
              <a:buNone/>
            </a:pPr>
            <a:r>
              <a:rPr lang="da-DK" b="1" dirty="0"/>
              <a:t>Formål: </a:t>
            </a:r>
            <a:br>
              <a:rPr lang="da-DK" dirty="0"/>
            </a:br>
            <a:r>
              <a:rPr lang="da-DK" dirty="0"/>
              <a:t>1) Fastholde naturlig adfærd i den overlevende bestand</a:t>
            </a:r>
          </a:p>
          <a:p>
            <a:pPr marL="0" indent="0">
              <a:buNone/>
            </a:pPr>
            <a:r>
              <a:rPr lang="da-DK" dirty="0"/>
              <a:t>2) Sikre effektiv udtag af kalve og hinder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Afvikling:</a:t>
            </a:r>
          </a:p>
          <a:p>
            <a:r>
              <a:rPr lang="da-DK" dirty="0" err="1"/>
              <a:t>Ca</a:t>
            </a:r>
            <a:r>
              <a:rPr lang="da-DK" dirty="0"/>
              <a:t> 3.000 ha. Og 100+ jægere begge dage</a:t>
            </a:r>
          </a:p>
          <a:p>
            <a:r>
              <a:rPr lang="da-DK" dirty="0"/>
              <a:t>Samlet udbytte på 68 stk. kronvildt og 11 stk. dåvildt (+råvildt og ræve)</a:t>
            </a:r>
          </a:p>
          <a:p>
            <a:r>
              <a:rPr lang="da-DK" dirty="0"/>
              <a:t>Ingen (kendte) uafsluttede anskydninger</a:t>
            </a:r>
          </a:p>
          <a:p>
            <a:r>
              <a:rPr lang="da-DK" dirty="0"/>
              <a:t>Positive tilbagemeldinger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BD8F9FA-3EC4-44C0-A44E-AD8292855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8B4E-F7CC-4020-B722-D63F502A50B8}" type="datetime1">
              <a:rPr lang="da-DK" smtClean="0"/>
              <a:t>28-02-2019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D4D63FE-7C43-42C8-A5FA-C188431E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54EC8-00BE-4BB0-80F5-85D5F25A69C3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338C479-F177-495D-A1E8-8C40106B5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70992"/>
          </a:xfrm>
        </p:spPr>
        <p:txBody>
          <a:bodyPr>
            <a:noAutofit/>
          </a:bodyPr>
          <a:lstStyle/>
          <a:p>
            <a:pPr lvl="0"/>
            <a:r>
              <a:rPr lang="da-DK" sz="1400" dirty="0"/>
              <a:t>2.2: </a:t>
            </a:r>
            <a:r>
              <a:rPr lang="da-DK" sz="1400" b="1" dirty="0"/>
              <a:t>Arbejde mod mere ”forvaltning” og mindre ”sprosse-afskydning”</a:t>
            </a:r>
            <a:br>
              <a:rPr lang="da-DK" sz="1400" b="1" dirty="0"/>
            </a:br>
            <a:br>
              <a:rPr lang="da-DK" sz="1400" b="1" dirty="0"/>
            </a:br>
            <a:r>
              <a:rPr lang="da-DK" sz="2400" b="1" dirty="0"/>
              <a:t>Året der gik…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591919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ont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4265</TotalTime>
  <Words>1933</Words>
  <Application>Microsoft Office PowerPoint</Application>
  <PresentationFormat>Skærmshow (4:3)</PresentationFormat>
  <Paragraphs>597</Paragraphs>
  <Slides>23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Office-tema</vt:lpstr>
      <vt:lpstr>Årsmøde samt  Generalforsamling 2019</vt:lpstr>
      <vt:lpstr>Aftens program</vt:lpstr>
      <vt:lpstr>Generalforsamling 2018</vt:lpstr>
      <vt:lpstr>1: Valg af dirigent og stemmetællere</vt:lpstr>
      <vt:lpstr>2: Beretning </vt:lpstr>
      <vt:lpstr>2: Beretning 1) Fastholde det lokale samarbejde omkring forvaltning af hjortevildt </vt:lpstr>
      <vt:lpstr>2: Beretning 1) Fastholde det lokale samarbejde omkring forvaltning af hjortevildt </vt:lpstr>
      <vt:lpstr>2.2: Arbejde mod mere ”forvaltning” og mindre ”sprosse-afskydning”  Året der gik…</vt:lpstr>
      <vt:lpstr>2.2: Arbejde mod mere ”forvaltning” og mindre ”sprosse-afskydning”  Året der gik…</vt:lpstr>
      <vt:lpstr>2.3: Skabe ”bæredygtighed” i bestanden – til glæde for jægere, landmænd, skovejere og naturelskere Udvikling i afskydning - Kronvildt</vt:lpstr>
      <vt:lpstr>2.3: Skabe ”bæredygtighed” i bestanden – til glæde for jægere, landmænd, skovejere og naturelskere Hvor skydes hjortene?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3 &amp; 4: Regnskab 2018  samt kontingent for 2019/20</vt:lpstr>
      <vt:lpstr>5: Forvaltningspolitikker</vt:lpstr>
      <vt:lpstr>6: Indkomne forslag</vt:lpstr>
      <vt:lpstr>7: Bestyrelsesmedlemmer og suppleanter</vt:lpstr>
      <vt:lpstr>8: Revisor og revisorsuppleant</vt:lpstr>
      <vt:lpstr>9: Eventuelt</vt:lpstr>
    </vt:vector>
  </TitlesOfParts>
  <Company>Ball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Ole Holm</dc:creator>
  <cp:lastModifiedBy>Ole Holm</cp:lastModifiedBy>
  <cp:revision>309</cp:revision>
  <cp:lastPrinted>2015-02-04T09:40:58Z</cp:lastPrinted>
  <dcterms:created xsi:type="dcterms:W3CDTF">2012-09-11T06:51:15Z</dcterms:created>
  <dcterms:modified xsi:type="dcterms:W3CDTF">2019-02-28T19:23:05Z</dcterms:modified>
</cp:coreProperties>
</file>