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6794500" cy="9931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8" orient="horz"/>
        <p:guide pos="214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4400" y="744538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a-DK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914400" y="744538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1f8f7e2a9_0_1:notes"/>
          <p:cNvSpPr/>
          <p:nvPr>
            <p:ph idx="2" type="sldImg"/>
          </p:nvPr>
        </p:nvSpPr>
        <p:spPr>
          <a:xfrm>
            <a:off x="914400" y="744538"/>
            <a:ext cx="4965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1f8f7e2a9_0_1:notes"/>
          <p:cNvSpPr txBox="1"/>
          <p:nvPr>
            <p:ph idx="1" type="body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FF0000"/>
                </a:solidFill>
              </a:rPr>
              <a:t>Det er der vel ikke så meget at sige til. Tallene er de mest retvisende vi har.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1" name="Google Shape;161;g91f8f7e2a9_0_1:notes"/>
          <p:cNvSpPr txBox="1"/>
          <p:nvPr>
            <p:ph idx="12" type="sldNum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914400" y="744538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 txBox="1"/>
          <p:nvPr>
            <p:ph idx="12" type="sldNum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8" name="Google Shape;178;p12:notes"/>
          <p:cNvSpPr/>
          <p:nvPr>
            <p:ph idx="2" type="sldImg"/>
          </p:nvPr>
        </p:nvSpPr>
        <p:spPr>
          <a:xfrm>
            <a:off x="914400" y="744538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/>
          <p:nvPr>
            <p:ph idx="2" type="sldImg"/>
          </p:nvPr>
        </p:nvSpPr>
        <p:spPr>
          <a:xfrm>
            <a:off x="914400" y="744538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 txBox="1"/>
          <p:nvPr>
            <p:ph idx="12" type="sldNum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03f999d71_0_1:notes"/>
          <p:cNvSpPr/>
          <p:nvPr>
            <p:ph idx="2" type="sldImg"/>
          </p:nvPr>
        </p:nvSpPr>
        <p:spPr>
          <a:xfrm>
            <a:off x="914400" y="744538"/>
            <a:ext cx="4965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903f999d71_0_1:notes"/>
          <p:cNvSpPr txBox="1"/>
          <p:nvPr>
            <p:ph idx="1" type="body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903f999d71_0_1:notes"/>
          <p:cNvSpPr txBox="1"/>
          <p:nvPr>
            <p:ph idx="12" type="sldNum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Hvis vi viderefører regnestykket og kombinerer med den lave afskydning i forgangne sæson får vi en ret stor bestandsstigning.</a:t>
            </a:r>
            <a:endParaRPr/>
          </a:p>
        </p:txBody>
      </p:sp>
      <p:sp>
        <p:nvSpPr>
          <p:cNvPr id="206" name="Google Shape;206;p14:notes"/>
          <p:cNvSpPr/>
          <p:nvPr>
            <p:ph idx="2" type="sldImg"/>
          </p:nvPr>
        </p:nvSpPr>
        <p:spPr>
          <a:xfrm>
            <a:off x="914400" y="744538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5:notes"/>
          <p:cNvSpPr/>
          <p:nvPr>
            <p:ph idx="2" type="sldImg"/>
          </p:nvPr>
        </p:nvSpPr>
        <p:spPr>
          <a:xfrm>
            <a:off x="914400" y="744538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0c050ff9c_0_7:notes"/>
          <p:cNvSpPr txBox="1"/>
          <p:nvPr>
            <p:ph idx="1" type="body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90c050ff9c_0_7:notes"/>
          <p:cNvSpPr/>
          <p:nvPr>
            <p:ph idx="2" type="sldImg"/>
          </p:nvPr>
        </p:nvSpPr>
        <p:spPr>
          <a:xfrm>
            <a:off x="914400" y="744538"/>
            <a:ext cx="4965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6:notes"/>
          <p:cNvSpPr/>
          <p:nvPr>
            <p:ph idx="2" type="sldImg"/>
          </p:nvPr>
        </p:nvSpPr>
        <p:spPr>
          <a:xfrm>
            <a:off x="914400" y="744538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32ce6c25f_0_0:notes"/>
          <p:cNvSpPr/>
          <p:nvPr>
            <p:ph idx="2" type="sldImg"/>
          </p:nvPr>
        </p:nvSpPr>
        <p:spPr>
          <a:xfrm>
            <a:off x="914400" y="744538"/>
            <a:ext cx="4965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32ce6c25f_0_0:notes"/>
          <p:cNvSpPr txBox="1"/>
          <p:nvPr>
            <p:ph idx="1" type="body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532ce6c25f_0_0:notes"/>
          <p:cNvSpPr txBox="1"/>
          <p:nvPr>
            <p:ph idx="12" type="sldNum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914400" y="744538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/>
          <p:nvPr>
            <p:ph idx="2" type="sldImg"/>
          </p:nvPr>
        </p:nvSpPr>
        <p:spPr>
          <a:xfrm>
            <a:off x="914400" y="744538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9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Vi kan nævne at  det tidligst træder i kraft sæson 1921/22 - at vi  ikke finder nogen grund til større debat om emnet i aften, da vi mangler fakta at forholde os til. Vi håber at der bliver åbnet for mindre regionale forsøgsordninger, da vi så vil indgive en ansøgning. Når/hvis det sker vil vi invitere til møde om indholdet af ansøgningen.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I jægerkredse har emnet forårsaget  så meget uro at det truer med at “sprænge” Jægerforbundet</a:t>
            </a:r>
            <a:endParaRPr/>
          </a:p>
        </p:txBody>
      </p:sp>
      <p:sp>
        <p:nvSpPr>
          <p:cNvPr id="254" name="Google Shape;254;p19:notes"/>
          <p:cNvSpPr txBox="1"/>
          <p:nvPr>
            <p:ph idx="12" type="sldNum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7:notes"/>
          <p:cNvSpPr/>
          <p:nvPr>
            <p:ph idx="2" type="sldImg"/>
          </p:nvPr>
        </p:nvSpPr>
        <p:spPr>
          <a:xfrm>
            <a:off x="914400" y="744538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/>
          <p:nvPr>
            <p:ph idx="2" type="sldImg"/>
          </p:nvPr>
        </p:nvSpPr>
        <p:spPr>
          <a:xfrm>
            <a:off x="914400" y="744538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8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8:notes"/>
          <p:cNvSpPr txBox="1"/>
          <p:nvPr>
            <p:ph idx="12" type="sldNum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Jeg har ikke modtaget forslag udefra</a:t>
            </a:r>
            <a:endParaRPr/>
          </a:p>
        </p:txBody>
      </p:sp>
      <p:sp>
        <p:nvSpPr>
          <p:cNvPr id="278" name="Google Shape;278;p20:notes"/>
          <p:cNvSpPr/>
          <p:nvPr>
            <p:ph idx="2" type="sldImg"/>
          </p:nvPr>
        </p:nvSpPr>
        <p:spPr>
          <a:xfrm>
            <a:off x="914400" y="744538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:notes"/>
          <p:cNvSpPr/>
          <p:nvPr>
            <p:ph idx="2" type="sldImg"/>
          </p:nvPr>
        </p:nvSpPr>
        <p:spPr>
          <a:xfrm>
            <a:off x="914400" y="744538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21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86" name="Google Shape;286;p21:notes"/>
          <p:cNvSpPr txBox="1"/>
          <p:nvPr>
            <p:ph idx="12" type="sldNum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:notes"/>
          <p:cNvSpPr/>
          <p:nvPr>
            <p:ph idx="2" type="sldImg"/>
          </p:nvPr>
        </p:nvSpPr>
        <p:spPr>
          <a:xfrm>
            <a:off x="914400" y="744538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22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94" name="Google Shape;294;p22:notes"/>
          <p:cNvSpPr txBox="1"/>
          <p:nvPr>
            <p:ph idx="12" type="sldNum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:notes"/>
          <p:cNvSpPr/>
          <p:nvPr>
            <p:ph idx="2" type="sldImg"/>
          </p:nvPr>
        </p:nvSpPr>
        <p:spPr>
          <a:xfrm>
            <a:off x="914400" y="744538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23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3:notes"/>
          <p:cNvSpPr txBox="1"/>
          <p:nvPr>
            <p:ph idx="12" type="sldNum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914400" y="744538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6" name="Google Shape;106;p3:notes"/>
          <p:cNvSpPr txBox="1"/>
          <p:nvPr>
            <p:ph idx="12" type="sldNum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/>
          <p:nvPr>
            <p:ph idx="2" type="sldImg"/>
          </p:nvPr>
        </p:nvSpPr>
        <p:spPr>
          <a:xfrm>
            <a:off x="914400" y="744538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 txBox="1"/>
          <p:nvPr>
            <p:ph idx="12" type="sldNum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914400" y="744538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 txBox="1"/>
          <p:nvPr>
            <p:ph idx="12" type="sldNum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32ce6c25f_0_11:notes"/>
          <p:cNvSpPr/>
          <p:nvPr>
            <p:ph idx="2" type="sldImg"/>
          </p:nvPr>
        </p:nvSpPr>
        <p:spPr>
          <a:xfrm>
            <a:off x="914400" y="744538"/>
            <a:ext cx="4965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32ce6c25f_0_11:notes"/>
          <p:cNvSpPr txBox="1"/>
          <p:nvPr>
            <p:ph idx="1" type="body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532ce6c25f_0_11:notes"/>
          <p:cNvSpPr txBox="1"/>
          <p:nvPr>
            <p:ph idx="12" type="sldNum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FF0000"/>
                </a:solidFill>
              </a:rPr>
              <a:t>Nyhedsbrev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914400" y="744538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FF0000"/>
                </a:solidFill>
              </a:rPr>
              <a:t>Skal vi tilføje andet end at Anders Stensgaard tålte kronvildtet bedre end ventet - men ønskede sig en reduktion af bestanden?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914400" y="744538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914400" y="744538"/>
            <a:ext cx="4965700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ronhjorte.dk/" TargetMode="External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ronhjorte.dk/" TargetMode="External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dias">
  <p:cSld name="1_Titeldia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3568" y="5292000"/>
            <a:ext cx="7772400" cy="9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http://www.kronhjorte.dk/wp-content/uploads/2012/07/KrDk.png" id="17" name="Google Shape;17;p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808" y="548680"/>
            <a:ext cx="3488085" cy="122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lede med billedtekst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lodret teks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et titel og teks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indholdsobjek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388800" y="1196752"/>
            <a:ext cx="8388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3"/>
          <p:cNvCxnSpPr/>
          <p:nvPr/>
        </p:nvCxnSpPr>
        <p:spPr>
          <a:xfrm>
            <a:off x="388800" y="1162800"/>
            <a:ext cx="83880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http://www.kronhjorte.dk/wp-content/uploads/2012/07/KrDk.png" id="26" name="Google Shape;26;p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8223" y="358046"/>
            <a:ext cx="2047925" cy="79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nitsoverskrift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dholdsobjekter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1" name="Google Shape;51;p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n titel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hold med billedtekst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7" name="Google Shape;67;p1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ctrTitle"/>
          </p:nvPr>
        </p:nvSpPr>
        <p:spPr>
          <a:xfrm>
            <a:off x="611560" y="2780928"/>
            <a:ext cx="7772400" cy="9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rPr lang="da-DK" sz="2880"/>
              <a:t>Årsmøde samt </a:t>
            </a:r>
            <a:br>
              <a:rPr lang="da-DK" sz="2880"/>
            </a:br>
            <a:r>
              <a:rPr lang="da-DK" sz="2880"/>
              <a:t>Generalforsamling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Afskydning jagtsæson 2019/2020</a:t>
            </a:r>
            <a:endParaRPr/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518050" y="1517150"/>
            <a:ext cx="8120700" cy="502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da-DK"/>
              <a:t>	Vi mangler indberetninger. Vi kan kun medtage indberetninger fra “jagtherren” - dvs.lodsejeren eller jagtkonsortiet.		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da-DK"/>
              <a:t>	</a:t>
            </a:r>
            <a:endParaRPr/>
          </a:p>
        </p:txBody>
      </p:sp>
      <p:sp>
        <p:nvSpPr>
          <p:cNvPr id="165" name="Google Shape;165;p2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id="166" name="Google Shape;1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729" y="1579700"/>
            <a:ext cx="6825725" cy="40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title"/>
          </p:nvPr>
        </p:nvSpPr>
        <p:spPr>
          <a:xfrm>
            <a:off x="457200" y="44624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br>
              <a:rPr b="1" lang="da-DK" sz="1400"/>
            </a:br>
            <a:r>
              <a:rPr b="1" lang="da-DK" sz="2400"/>
              <a:t>Udvikling i afskydning - Kronvildt</a:t>
            </a:r>
            <a:endParaRPr sz="1400"/>
          </a:p>
        </p:txBody>
      </p:sp>
      <p:sp>
        <p:nvSpPr>
          <p:cNvPr id="173" name="Google Shape;173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74" name="Google Shape;174;p24"/>
          <p:cNvSpPr txBox="1"/>
          <p:nvPr/>
        </p:nvSpPr>
        <p:spPr>
          <a:xfrm>
            <a:off x="534375" y="5431576"/>
            <a:ext cx="80751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da-DK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Afskydningen er </a:t>
            </a:r>
            <a:r>
              <a:rPr lang="da-DK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omtrent halveret i forhold til de sidste 6 år. B</a:t>
            </a:r>
            <a:r>
              <a:rPr b="1" i="0" lang="da-DK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estandsudvikling vurderes </a:t>
            </a:r>
            <a:r>
              <a:rPr b="1" lang="da-DK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lokalt som uændret </a:t>
            </a:r>
            <a:r>
              <a:rPr b="1" i="0" lang="da-DK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(pga udvandring) eller </a:t>
            </a:r>
            <a:r>
              <a:rPr b="1" lang="da-DK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svagt stigende. Især november &amp; december var med lave jagtudbytter i den centrale del af vores område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da-DK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Handyrsandelen i afskydningen </a:t>
            </a:r>
            <a:r>
              <a:rPr lang="da-DK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stadig høj; </a:t>
            </a:r>
            <a:r>
              <a:rPr b="0" i="0" lang="da-DK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tro</a:t>
            </a:r>
            <a:r>
              <a:rPr lang="da-DK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ds </a:t>
            </a:r>
            <a:r>
              <a:rPr b="0" i="0" lang="da-DK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indførelse af reducerede jagttider på hjort</a:t>
            </a:r>
            <a:r>
              <a:rPr lang="da-DK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udgør </a:t>
            </a:r>
            <a:r>
              <a:rPr b="0" i="0" lang="da-DK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handyrene </a:t>
            </a:r>
            <a:r>
              <a:rPr b="1" lang="da-DK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igen</a:t>
            </a:r>
            <a:r>
              <a:rPr b="1" i="0" lang="da-DK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over 50% </a:t>
            </a:r>
            <a:r>
              <a:rPr b="0" i="0" lang="da-DK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 den samlede afskydning</a:t>
            </a:r>
            <a:r>
              <a:rPr lang="da-DK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da-DK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Andelen er trofæbærende hjorte (inkl. spids) har været </a:t>
            </a:r>
            <a:r>
              <a:rPr b="1" i="0" lang="da-DK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stigende fra 26% til </a:t>
            </a:r>
            <a:r>
              <a:rPr b="1" lang="da-DK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</a:t>
            </a:r>
            <a:r>
              <a:rPr b="1" i="0" lang="da-DK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b="0" i="0" lang="da-DK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i="0" lang="da-DK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 kortere jagttid ?!?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475" y="1268025"/>
            <a:ext cx="7001625" cy="401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idx="1" type="body"/>
          </p:nvPr>
        </p:nvSpPr>
        <p:spPr>
          <a:xfrm>
            <a:off x="468218" y="5301208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Char char="•"/>
            </a:pPr>
            <a:r>
              <a:rPr lang="da-DK" sz="1550"/>
              <a:t>Afskydning af dåvildt igen reduceret …. Markant reduktion af jagttiden (då 50%, hjort 90%)</a:t>
            </a:r>
            <a:endParaRPr sz="1550"/>
          </a:p>
          <a:p>
            <a:pPr indent="0" lvl="0" marL="1714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50"/>
              <a:buChar char="•"/>
            </a:pPr>
            <a:r>
              <a:rPr lang="da-DK" sz="1550"/>
              <a:t>Bestanden vurderes stabil, måske stigende – udtaget formentlig mindre end produktionen</a:t>
            </a:r>
            <a:endParaRPr/>
          </a:p>
          <a:p>
            <a:pPr indent="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550"/>
          </a:p>
        </p:txBody>
      </p:sp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82" name="Google Shape;182;p25"/>
          <p:cNvSpPr txBox="1"/>
          <p:nvPr/>
        </p:nvSpPr>
        <p:spPr>
          <a:xfrm>
            <a:off x="285758" y="56867"/>
            <a:ext cx="8229600" cy="10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br>
              <a:rPr b="1" i="0" lang="da-DK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da-DK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Udvikling i afskydning - Dåvildt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600" y="1323800"/>
            <a:ext cx="7183275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91" name="Google Shape;191;p26"/>
          <p:cNvSpPr txBox="1"/>
          <p:nvPr/>
        </p:nvSpPr>
        <p:spPr>
          <a:xfrm>
            <a:off x="179512" y="1198493"/>
            <a:ext cx="86155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a-DK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Baseret på indberettede afskydningstal i perioden 2001-20</a:t>
            </a: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b="0" i="0" lang="da-DK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(særligt de senere år) samt tilbagemeldingerne fra Jer omkring bestandssammensætning og –udvikling, er udarbejdet et bud på populationsdynamikken i den lokale bestand. </a:t>
            </a:r>
            <a:endParaRPr/>
          </a:p>
        </p:txBody>
      </p:sp>
      <p:sp>
        <p:nvSpPr>
          <p:cNvPr id="192" name="Google Shape;192;p26"/>
          <p:cNvSpPr txBox="1"/>
          <p:nvPr/>
        </p:nvSpPr>
        <p:spPr>
          <a:xfrm>
            <a:off x="285758" y="127517"/>
            <a:ext cx="8229600" cy="10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br>
              <a:rPr b="1" lang="da-DK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da-DK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Status i den nuværende kronvildtbestand</a:t>
            </a:r>
            <a:endParaRPr b="0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" y="1841125"/>
            <a:ext cx="8229601" cy="417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201" name="Google Shape;201;p27"/>
          <p:cNvSpPr txBox="1"/>
          <p:nvPr/>
        </p:nvSpPr>
        <p:spPr>
          <a:xfrm>
            <a:off x="179512" y="1198493"/>
            <a:ext cx="861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a-DK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Baseret på indberettede afskydningstal i perioden 2001-20</a:t>
            </a: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b="0" i="0" lang="da-DK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(særligt de senere år) samt tilbagemeldingerne fra Jer omkring bestandssammensætning og –udvikling, er udarbejdet et bud på populationsdynamikken i den lokale bestand. </a:t>
            </a:r>
            <a:endParaRPr/>
          </a:p>
        </p:txBody>
      </p:sp>
      <p:sp>
        <p:nvSpPr>
          <p:cNvPr id="202" name="Google Shape;202;p27"/>
          <p:cNvSpPr txBox="1"/>
          <p:nvPr/>
        </p:nvSpPr>
        <p:spPr>
          <a:xfrm>
            <a:off x="212783" y="66392"/>
            <a:ext cx="8229600" cy="10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br>
              <a:rPr b="1" lang="da-DK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da-DK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Status i den nuværende kronvildtbestand</a:t>
            </a:r>
            <a:endParaRPr b="0" sz="1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575" y="1903268"/>
            <a:ext cx="7650850" cy="4391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idx="1" type="body"/>
          </p:nvPr>
        </p:nvSpPr>
        <p:spPr>
          <a:xfrm>
            <a:off x="251520" y="1238257"/>
            <a:ext cx="8229600" cy="316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da-DK" sz="1400"/>
              <a:t>Et bud på vores lokale bestand og udviklingen i de sidste 7 sæsoner…</a:t>
            </a:r>
            <a:endParaRPr/>
          </a:p>
        </p:txBody>
      </p:sp>
      <p:sp>
        <p:nvSpPr>
          <p:cNvPr id="209" name="Google Shape;209;p28"/>
          <p:cNvSpPr txBox="1"/>
          <p:nvPr>
            <p:ph idx="10" type="dt"/>
          </p:nvPr>
        </p:nvSpPr>
        <p:spPr>
          <a:xfrm>
            <a:off x="1566798" y="6162122"/>
            <a:ext cx="60824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a-DK" sz="1050">
                <a:solidFill>
                  <a:schemeClr val="dk1"/>
                </a:solidFill>
              </a:rPr>
              <a:t>Alle opgørelser (bestand/afskydning) er baseret på kendt afskydning. Reelle tal er formentlig 20-40% højere </a:t>
            </a:r>
            <a:endParaRPr/>
          </a:p>
        </p:txBody>
      </p:sp>
      <p:sp>
        <p:nvSpPr>
          <p:cNvPr id="210" name="Google Shape;210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id="211" name="Google Shape;2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047664"/>
            <a:ext cx="3538735" cy="31441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8"/>
          <p:cNvSpPr txBox="1"/>
          <p:nvPr/>
        </p:nvSpPr>
        <p:spPr>
          <a:xfrm>
            <a:off x="457200" y="1844824"/>
            <a:ext cx="3250704" cy="10156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lokale bestand efter afslutning af </a:t>
            </a:r>
            <a:r>
              <a:rPr b="1"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2012/13</a:t>
            </a: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Bestandsstørrelse.: 675 dyr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Handyrsandel: ca. 34%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“Ingen” hjorte over 4 år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Relativt stort udtag af handyr</a:t>
            </a:r>
            <a:endParaRPr/>
          </a:p>
        </p:txBody>
      </p:sp>
      <p:sp>
        <p:nvSpPr>
          <p:cNvPr id="213" name="Google Shape;213;p28"/>
          <p:cNvSpPr/>
          <p:nvPr/>
        </p:nvSpPr>
        <p:spPr>
          <a:xfrm>
            <a:off x="3995935" y="4005064"/>
            <a:ext cx="648073" cy="2160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8"/>
          <p:cNvSpPr txBox="1"/>
          <p:nvPr/>
        </p:nvSpPr>
        <p:spPr>
          <a:xfrm>
            <a:off x="5148064" y="1844565"/>
            <a:ext cx="3250704" cy="10156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lokale bestand efter afslutning af </a:t>
            </a:r>
            <a:r>
              <a:rPr b="1"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2019/20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Bestandsstørrelse.: 956 dyr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Handyrsandel: ca. 45%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“Få” hjorte over 4 år – men stigende andel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Bestand inden jagtsæson 1300 dyr !!!</a:t>
            </a:r>
            <a:endParaRPr/>
          </a:p>
        </p:txBody>
      </p:sp>
      <p:sp>
        <p:nvSpPr>
          <p:cNvPr id="215" name="Google Shape;215;p28"/>
          <p:cNvSpPr txBox="1"/>
          <p:nvPr/>
        </p:nvSpPr>
        <p:spPr>
          <a:xfrm>
            <a:off x="342908" y="85717"/>
            <a:ext cx="8229600" cy="10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br>
              <a:rPr b="1" lang="da-DK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da-D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Udvikling i bestandspyramiden lokalt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6408" y="3012628"/>
            <a:ext cx="4195192" cy="2934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>
            <p:ph idx="1" type="body"/>
          </p:nvPr>
        </p:nvSpPr>
        <p:spPr>
          <a:xfrm>
            <a:off x="395536" y="1340768"/>
            <a:ext cx="8229600" cy="511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da-DK" sz="1600"/>
              <a:t>Konklusioner</a:t>
            </a:r>
            <a:endParaRPr b="1" sz="14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a-DK" sz="1400" u="sng"/>
              <a:t>Kronvildt: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da-DK" sz="1400"/>
              <a:t>En stigende bestand i niveauet markant over 1000 (1300 ?) dyr. Der en tendens til spredning til nye revirer, især mod øst samt sydvest for området, er der nu etablerede og stabile bestande.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da-DK" sz="1400"/>
              <a:t>Bestanden vurderes at indeholde ca. 45% handyr. 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da-DK" sz="1400"/>
              <a:t>“Alderspyramiden” for kronhjorte indeholder nu flere voksne hjorte.</a:t>
            </a:r>
            <a:r>
              <a:rPr lang="da-DK" sz="1400"/>
              <a:t> I den kommende sæson vil det være muligt at der bliver </a:t>
            </a:r>
            <a:r>
              <a:rPr lang="da-DK" sz="1400"/>
              <a:t>nedlagt</a:t>
            </a:r>
            <a:r>
              <a:rPr lang="da-DK" sz="1400"/>
              <a:t> flere voksne hjorte.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da-DK" sz="1400"/>
              <a:t>Lav afskydning i sæson 2019-2020. Skyldes efter vores overbevisning ikke tilbageholdenhed hos jægerne. </a:t>
            </a:r>
            <a:endParaRPr sz="1400"/>
          </a:p>
          <a:p>
            <a:pPr indent="-146050" lvl="1" marL="5143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Char char="•"/>
            </a:pPr>
            <a:r>
              <a:rPr lang="da-DK" sz="1400"/>
              <a:t>Ændrede jagttider for hjorte - mere fokus på handyr ?</a:t>
            </a:r>
            <a:endParaRPr sz="1400"/>
          </a:p>
          <a:p>
            <a:pPr indent="-146050" lvl="1" marL="5143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Char char="•"/>
            </a:pPr>
            <a:r>
              <a:rPr lang="da-DK" sz="1400"/>
              <a:t>Ulv !! - var den tilstede i første halvdel af december ?</a:t>
            </a:r>
            <a:endParaRPr sz="1400"/>
          </a:p>
          <a:p>
            <a:pPr indent="-146050" lvl="1" marL="5143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Char char="•"/>
            </a:pPr>
            <a:r>
              <a:rPr lang="da-DK" sz="1400"/>
              <a:t>Ændring i plantagernes aldre - tilplantninger fra orkanen 1999 bliver nu tyndet.</a:t>
            </a:r>
            <a:endParaRPr sz="1400"/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da-DK" sz="1400"/>
              <a:t>Stigende udtag i randområder, særligt af unge handyr i ”nye områder”. ????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da-DK" sz="1400"/>
              <a:t>Konstant mængde </a:t>
            </a:r>
            <a:r>
              <a:rPr lang="da-DK" sz="1400"/>
              <a:t>vildtskader i landbruget - dog med enkelte meget belastede områder</a:t>
            </a:r>
            <a:endParaRPr sz="1400"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Char char="•"/>
            </a:pPr>
            <a:r>
              <a:rPr lang="da-DK" sz="1400"/>
              <a:t>Konstant nye vildtskader i skovbruget - her forsøges nogle steder med “afværgning”</a:t>
            </a:r>
            <a:endParaRPr sz="1400"/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da-DK" sz="1400"/>
              <a:t> </a:t>
            </a:r>
            <a:endParaRPr/>
          </a:p>
        </p:txBody>
      </p:sp>
      <p:sp>
        <p:nvSpPr>
          <p:cNvPr id="222" name="Google Shape;222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223" name="Google Shape;223;p29"/>
          <p:cNvSpPr txBox="1"/>
          <p:nvPr/>
        </p:nvSpPr>
        <p:spPr>
          <a:xfrm>
            <a:off x="212783" y="66392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br>
              <a:rPr b="1" lang="da-DK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da-D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Konklusioner på den lokale bestand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9"/>
          <p:cNvSpPr/>
          <p:nvPr/>
        </p:nvSpPr>
        <p:spPr>
          <a:xfrm>
            <a:off x="8714234" y="6440847"/>
            <a:ext cx="144016" cy="196132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/>
          <p:nvPr>
            <p:ph idx="1" type="body"/>
          </p:nvPr>
        </p:nvSpPr>
        <p:spPr>
          <a:xfrm>
            <a:off x="395536" y="1340768"/>
            <a:ext cx="82296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da-DK" sz="1600"/>
              <a:t>Konklusioner</a:t>
            </a:r>
            <a:endParaRPr b="1" sz="14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 u="sng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da-DK" sz="1400" u="sng"/>
              <a:t>Dåvildt: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da-DK" sz="1400"/>
              <a:t>En sund bestand i niveauet 125-150 dyr. Bestanden er ikke voldsomt voksende, og koncentrer sig omkring et mindre antal ejendomme (ses dog som strejfvildt i hele området)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da-DK" sz="1400"/>
              <a:t>Bestanden vurderes at indeholde relativt få handyr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da-DK" sz="1400"/>
              <a:t>Gennemsnitsalderen for handyr vurderes stadig lav, 2-3 år. Fåtal hjorte i alderen 5 år+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da-DK" sz="1400"/>
              <a:t>Radikalt </a:t>
            </a:r>
            <a:r>
              <a:rPr lang="da-DK" sz="1400"/>
              <a:t>ændrede jagttider på dåvildt, kombineret med stærk fokus på kronvildtet, har betydet en svagere afskydning</a:t>
            </a:r>
            <a:endParaRPr/>
          </a:p>
        </p:txBody>
      </p:sp>
      <p:sp>
        <p:nvSpPr>
          <p:cNvPr id="230" name="Google Shape;230;p3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231" name="Google Shape;231;p30"/>
          <p:cNvSpPr txBox="1"/>
          <p:nvPr/>
        </p:nvSpPr>
        <p:spPr>
          <a:xfrm>
            <a:off x="165158" y="47342"/>
            <a:ext cx="8229600" cy="10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br>
              <a:rPr b="1" lang="da-DK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da-D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Konklusioner på den lokale bestand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0"/>
          <p:cNvSpPr/>
          <p:nvPr/>
        </p:nvSpPr>
        <p:spPr>
          <a:xfrm>
            <a:off x="8714234" y="6440847"/>
            <a:ext cx="144000" cy="1962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238" name="Google Shape;238;p31"/>
          <p:cNvSpPr txBox="1"/>
          <p:nvPr/>
        </p:nvSpPr>
        <p:spPr>
          <a:xfrm>
            <a:off x="212783" y="66392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br>
              <a:rPr b="1" lang="da-DK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da-D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sker i 2020/21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1"/>
          <p:cNvSpPr txBox="1"/>
          <p:nvPr>
            <p:ph idx="1" type="body"/>
          </p:nvPr>
        </p:nvSpPr>
        <p:spPr>
          <a:xfrm>
            <a:off x="384233" y="1412775"/>
            <a:ext cx="3611703" cy="4943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8133" lvl="0" marL="1714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t/>
            </a:r>
            <a:endParaRPr sz="1942"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da-DK" sz="1942"/>
              <a:t>jagttider for kronvildt formentlig fastholdt i kommende sæson</a:t>
            </a:r>
            <a:endParaRPr/>
          </a:p>
          <a:p>
            <a:pPr indent="-48133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t/>
            </a:r>
            <a:endParaRPr sz="1942"/>
          </a:p>
          <a:p>
            <a:pPr indent="-180467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1942"/>
              <a:buChar char="•"/>
            </a:pPr>
            <a:r>
              <a:rPr lang="da-DK" sz="1942"/>
              <a:t>j</a:t>
            </a:r>
            <a:r>
              <a:rPr lang="da-DK" sz="1942"/>
              <a:t>agttider for dåvildt formentlig fastholdt i kommende sæson</a:t>
            </a:r>
            <a:endParaRPr/>
          </a:p>
          <a:p>
            <a:pPr indent="-48133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t/>
            </a:r>
            <a:endParaRPr sz="1942"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da-DK" sz="1942"/>
              <a:t>Forslag til koordineret jagt:</a:t>
            </a:r>
            <a:endParaRPr/>
          </a:p>
          <a:p>
            <a:pPr indent="-48133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t/>
            </a:r>
            <a:endParaRPr sz="1942"/>
          </a:p>
          <a:p>
            <a:pPr indent="0" lvl="1" marL="342900" rtl="0" algn="ctr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b="1" lang="da-DK" sz="2590"/>
              <a:t>16/12-20</a:t>
            </a:r>
            <a:endParaRPr/>
          </a:p>
          <a:p>
            <a:pPr indent="-65722" lvl="1" marL="51435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t/>
            </a:r>
            <a:endParaRPr sz="1665"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Char char="•"/>
            </a:pPr>
            <a:r>
              <a:rPr lang="da-DK" sz="1942"/>
              <a:t>Delområder under Kronhjorte.dk vil formentlig arrangere 1-3 koordinerede jagter</a:t>
            </a:r>
            <a:endParaRPr/>
          </a:p>
        </p:txBody>
      </p:sp>
      <p:sp>
        <p:nvSpPr>
          <p:cNvPr id="240" name="Google Shape;240;p31"/>
          <p:cNvSpPr/>
          <p:nvPr/>
        </p:nvSpPr>
        <p:spPr>
          <a:xfrm>
            <a:off x="8604448" y="6525344"/>
            <a:ext cx="144016" cy="196132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925" y="2015700"/>
            <a:ext cx="4843277" cy="409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/>
          <p:nvPr>
            <p:ph type="title"/>
          </p:nvPr>
        </p:nvSpPr>
        <p:spPr>
          <a:xfrm>
            <a:off x="523875" y="241301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Miljøministeriet 29. juni 2020</a:t>
            </a:r>
            <a:endParaRPr/>
          </a:p>
        </p:txBody>
      </p:sp>
      <p:sp>
        <p:nvSpPr>
          <p:cNvPr id="248" name="Google Shape;248;p32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id="250" name="Google Shape;2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1" y="1513585"/>
            <a:ext cx="7886700" cy="456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a-DK"/>
              <a:t>Aftens program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a-DK" sz="2000"/>
              <a:t>19.30-20.30:	Generalforsamling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a-DK" sz="2000"/>
              <a:t>20.30-21.00:	Kaffe og afstemning til årets hjort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a-DK" sz="2000"/>
              <a:t>21.00-21.45:	Kronvildtforvaltning påLøvenholm</a:t>
            </a:r>
            <a:br>
              <a:rPr lang="da-DK" sz="2000"/>
            </a:br>
            <a:r>
              <a:rPr lang="da-DK" sz="2000"/>
              <a:t>			v/ Skovfoged Daniel Hintz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a-DK" sz="2000"/>
              <a:t>21.45-22.00:	Kåring af Årets hjort , lodtrækning blandt de indleverede 			          hjorte samt tak og farvel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/>
          <p:nvPr>
            <p:ph type="title"/>
          </p:nvPr>
        </p:nvSpPr>
        <p:spPr>
          <a:xfrm>
            <a:off x="552450" y="241301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a-DK"/>
              <a:t>5: Forvaltningspolitikker</a:t>
            </a:r>
            <a:endParaRPr/>
          </a:p>
        </p:txBody>
      </p:sp>
      <p:sp>
        <p:nvSpPr>
          <p:cNvPr id="257" name="Google Shape;257;p33"/>
          <p:cNvSpPr txBox="1"/>
          <p:nvPr>
            <p:ph idx="1" type="body"/>
          </p:nvPr>
        </p:nvSpPr>
        <p:spPr>
          <a:xfrm>
            <a:off x="457200" y="1340768"/>
            <a:ext cx="8229600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da-DK" sz="1540"/>
              <a:t>Bestyrelsen indstiller at den kommende sæson fortsættes med de kendte ordninger.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  <a:p>
            <a:pPr indent="0" lvl="0" marL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da-DK" sz="1540" u="sng"/>
              <a:t>Gul ordning:</a:t>
            </a:r>
            <a:r>
              <a:rPr lang="da-DK" sz="1540"/>
              <a:t> 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Jagtetiske regler for hjortevildt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Åbenhed og indberetning af afskydning 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Frivillig fredning af 8-,9- og 10-ender kronhjorte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b="1" lang="da-DK" sz="1320"/>
              <a:t>Lukket for tilmelding</a:t>
            </a:r>
            <a:endParaRPr/>
          </a:p>
          <a:p>
            <a:pPr indent="-8763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r>
              <a:t/>
            </a:r>
            <a:endParaRPr b="1" sz="1320"/>
          </a:p>
          <a:p>
            <a:pPr indent="0" lvl="1" marL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</a:pPr>
            <a:r>
              <a:rPr lang="da-DK" sz="1485" u="sng"/>
              <a:t>Hvid ordning: 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Jagtetiske regler for hjortevildt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Åbenhed og indberetning af afskydning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55"/>
              <a:buNone/>
            </a:pPr>
            <a:r>
              <a:t/>
            </a:r>
            <a:endParaRPr sz="1155"/>
          </a:p>
          <a:p>
            <a:pPr indent="0" lvl="1" marL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</a:pPr>
            <a:r>
              <a:rPr lang="da-DK" sz="1485" u="sng"/>
              <a:t>Orange ordning (fælles forvaltning):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Jagtetiske regler for hjortevildt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Åbenhed og indberetning af afskydning 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Reduceret udtag af trofæbærende hjorte – max 1 hjort pr. påbegyndt 100 ha. 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Stortryk (koordinerede jagter) anbefales som værende hundyr og kalve, </a:t>
            </a:r>
            <a:r>
              <a:rPr b="1" lang="da-DK" sz="1320"/>
              <a:t>men hjort kan aftales – evt. på kvote</a:t>
            </a:r>
            <a:r>
              <a:rPr lang="da-DK" sz="1320"/>
              <a:t>. 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Char char="•"/>
            </a:pPr>
            <a:r>
              <a:rPr lang="da-DK" sz="1320"/>
              <a:t>Pligt til at medbringe trofæ og underkæbe på alle nedlagte hjorte til årsmødet.</a:t>
            </a:r>
            <a:r>
              <a:rPr b="1" lang="da-DK" sz="1320"/>
              <a:t> </a:t>
            </a:r>
            <a:endParaRPr/>
          </a:p>
          <a:p>
            <a:pPr indent="-8763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r>
              <a:t/>
            </a:r>
            <a:endParaRPr sz="1320"/>
          </a:p>
          <a:p>
            <a:pPr indent="0" lvl="1" marL="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r>
              <a:t/>
            </a:r>
            <a:endParaRPr sz="1320"/>
          </a:p>
          <a:p>
            <a:pPr indent="0" lvl="1" marL="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r>
              <a:rPr lang="da-DK" sz="1320"/>
              <a:t>Alle ordning er gældende fra de tiltrædes til de opsiges (forlænges automatisk fra år til år).   </a:t>
            </a:r>
            <a:endParaRPr/>
          </a:p>
        </p:txBody>
      </p:sp>
      <p:sp>
        <p:nvSpPr>
          <p:cNvPr id="258" name="Google Shape;258;p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/>
          <p:nvPr>
            <p:ph idx="1" type="body"/>
          </p:nvPr>
        </p:nvSpPr>
        <p:spPr>
          <a:xfrm>
            <a:off x="628650" y="1825625"/>
            <a:ext cx="711170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rPr lang="da-DK" sz="3330"/>
              <a:t>Tak for Jeres opmærksomhed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t/>
            </a:r>
            <a:endParaRPr sz="3330"/>
          </a:p>
          <a:p>
            <a:pPr indent="0" lvl="0" marL="0" rtl="0" algn="ctr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t/>
            </a:r>
            <a:endParaRPr sz="3330"/>
          </a:p>
          <a:p>
            <a:pPr indent="0" lvl="0" marL="0" rtl="0" algn="ctr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ts val="22107"/>
              <a:buNone/>
            </a:pPr>
            <a:r>
              <a:rPr lang="da-DK" sz="22107">
                <a:solidFill>
                  <a:srgbClr val="FF0000"/>
                </a:solidFill>
              </a:rPr>
              <a:t>?</a:t>
            </a:r>
            <a:endParaRPr sz="1942">
              <a:solidFill>
                <a:srgbClr val="FF0000"/>
              </a:solidFill>
            </a:endParaRPr>
          </a:p>
        </p:txBody>
      </p:sp>
      <p:sp>
        <p:nvSpPr>
          <p:cNvPr id="264" name="Google Shape;264;p3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265" name="Google Shape;265;p34"/>
          <p:cNvSpPr txBox="1"/>
          <p:nvPr/>
        </p:nvSpPr>
        <p:spPr>
          <a:xfrm>
            <a:off x="212783" y="66392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br>
              <a:rPr b="1" lang="da-DK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da-D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Beretning 2019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/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a-DK"/>
              <a:t>3 &amp; 4: Regnskab 2019</a:t>
            </a:r>
            <a:br>
              <a:rPr lang="da-DK"/>
            </a:br>
            <a:r>
              <a:rPr lang="da-DK"/>
              <a:t>samt kontingent for 2020/21</a:t>
            </a:r>
            <a:endParaRPr/>
          </a:p>
        </p:txBody>
      </p:sp>
      <p:sp>
        <p:nvSpPr>
          <p:cNvPr id="272" name="Google Shape;272;p35"/>
          <p:cNvSpPr txBox="1"/>
          <p:nvPr>
            <p:ph idx="1" type="body"/>
          </p:nvPr>
        </p:nvSpPr>
        <p:spPr>
          <a:xfrm>
            <a:off x="5076056" y="1340768"/>
            <a:ext cx="324036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da-DK" sz="1800"/>
              <a:t>Kontingent 2020/2021: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a-DK" sz="1800"/>
              <a:t>Bestyrelsen indstiller 0,00 DKK</a:t>
            </a:r>
            <a:endParaRPr/>
          </a:p>
        </p:txBody>
      </p:sp>
      <p:sp>
        <p:nvSpPr>
          <p:cNvPr id="273" name="Google Shape;273;p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28-02-2019</a:t>
            </a:r>
            <a:endParaRPr/>
          </a:p>
        </p:txBody>
      </p:sp>
      <p:sp>
        <p:nvSpPr>
          <p:cNvPr id="274" name="Google Shape;274;p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id="275" name="Google Shape;27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340768"/>
            <a:ext cx="4740858" cy="540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a-DK"/>
              <a:t>6: Indkomne forslag</a:t>
            </a:r>
            <a:endParaRPr/>
          </a:p>
        </p:txBody>
      </p:sp>
      <p:sp>
        <p:nvSpPr>
          <p:cNvPr id="281" name="Google Shape;281;p3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da-DK"/>
              <a:t>Bestyrelsen </a:t>
            </a:r>
            <a:r>
              <a:rPr lang="da-DK"/>
              <a:t>fremsætter</a:t>
            </a:r>
            <a:r>
              <a:rPr lang="da-DK"/>
              <a:t> forslag om udsendelse af nyhedsbrev.</a:t>
            </a:r>
            <a:endParaRPr/>
          </a:p>
          <a:p>
            <a:pPr indent="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da-DK"/>
              <a:t>Der er ikke indkommet øvrige forslag</a:t>
            </a:r>
            <a:endParaRPr/>
          </a:p>
        </p:txBody>
      </p:sp>
      <p:sp>
        <p:nvSpPr>
          <p:cNvPr id="282" name="Google Shape;282;p3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/>
          <p:nvPr>
            <p:ph type="title"/>
          </p:nvPr>
        </p:nvSpPr>
        <p:spPr>
          <a:xfrm>
            <a:off x="467544" y="86303"/>
            <a:ext cx="8229600" cy="822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da-DK" sz="3200"/>
              <a:t>7: Bestyrelsesmedlemmer og suppleanter</a:t>
            </a:r>
            <a:endParaRPr/>
          </a:p>
        </p:txBody>
      </p:sp>
      <p:sp>
        <p:nvSpPr>
          <p:cNvPr id="289" name="Google Shape;289;p37"/>
          <p:cNvSpPr txBox="1"/>
          <p:nvPr>
            <p:ph idx="1" type="body"/>
          </p:nvPr>
        </p:nvSpPr>
        <p:spPr>
          <a:xfrm>
            <a:off x="766450" y="1825625"/>
            <a:ext cx="78867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1500" u="sng"/>
              <a:t>På valg til bestyrelsen: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1500"/>
              <a:t>John Holm Christensen			modtager genvalg </a:t>
            </a:r>
            <a:endParaRPr sz="1800"/>
          </a:p>
          <a:p>
            <a:pPr indent="0" lvl="0" marL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1500"/>
              <a:t>Klaus Skare 				modtager genvalg</a:t>
            </a:r>
            <a:endParaRPr sz="1500"/>
          </a:p>
          <a:p>
            <a:pPr indent="0" lvl="0" marL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1500"/>
              <a:t>Klaus Kjær 					modtager ikke genvalg</a:t>
            </a:r>
            <a:endParaRPr sz="1500"/>
          </a:p>
          <a:p>
            <a:pPr indent="0" lvl="0" marL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1500" u="sng"/>
              <a:t>Bestyrelsen foreslår:			</a:t>
            </a:r>
            <a:r>
              <a:rPr lang="da-DK" sz="1500"/>
              <a:t>Martin Ingwersen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 u="sng"/>
          </a:p>
          <a:p>
            <a:pPr indent="0" lvl="0" marL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1500" u="sng"/>
              <a:t>På valg som suppleant: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1500"/>
              <a:t>Bent Poulsen				modtager genvalg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a-DK" sz="1500"/>
              <a:t>Kristian Kristensen			???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</p:txBody>
      </p:sp>
      <p:sp>
        <p:nvSpPr>
          <p:cNvPr id="290" name="Google Shape;290;p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8"/>
          <p:cNvSpPr txBox="1"/>
          <p:nvPr>
            <p:ph type="title"/>
          </p:nvPr>
        </p:nvSpPr>
        <p:spPr>
          <a:xfrm>
            <a:off x="323528" y="260648"/>
            <a:ext cx="8229600" cy="738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da-DK" sz="3200"/>
              <a:t>8: Revisor og revisorsuppleant</a:t>
            </a:r>
            <a:endParaRPr/>
          </a:p>
        </p:txBody>
      </p:sp>
      <p:sp>
        <p:nvSpPr>
          <p:cNvPr id="297" name="Google Shape;297;p3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u="sng"/>
              <a:t>På valg som revisor: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/>
              <a:t>Arne Andersen			modtager genvalg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u="sng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u="sng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u="sng"/>
              <a:t>På valg som revisorsuppleant: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/>
              <a:t>Jens Rasmussen			modtager genvalg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u="sng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u="sng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u="sng"/>
          </a:p>
        </p:txBody>
      </p:sp>
      <p:sp>
        <p:nvSpPr>
          <p:cNvPr id="298" name="Google Shape;298;p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"/>
          <p:cNvSpPr txBox="1"/>
          <p:nvPr>
            <p:ph type="title"/>
          </p:nvPr>
        </p:nvSpPr>
        <p:spPr>
          <a:xfrm>
            <a:off x="561975" y="241301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a-DK"/>
              <a:t>9: Eventuelt</a:t>
            </a:r>
            <a:endParaRPr/>
          </a:p>
        </p:txBody>
      </p:sp>
      <p:sp>
        <p:nvSpPr>
          <p:cNvPr id="305" name="Google Shape;305;p3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da-DK" sz="2400"/>
              <a:t>Ordet er frit…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306" name="Google Shape;306;p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417900" y="159601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a-DK"/>
              <a:t>Generalforsamling 2020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/>
              <a:t>Valg af dirigent og stemmetællere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/>
              <a:t>Aflæggelse af beretning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/>
              <a:t>Fremlæggelse af regnskab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/>
              <a:t>Fastlæggelse af kontingent for det kommende år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/>
              <a:t>Forvaltningspolitikker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/>
              <a:t>Indkomne forslag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/>
              <a:t>Valg af bestyrelsesmedlemmer og 2 suppleanter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/>
              <a:t>Valg af revisor og revisorsuppleant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da-DK"/>
              <a:t>Eventuelt</a:t>
            </a:r>
            <a:endParaRPr/>
          </a:p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da-DK" sz="3600"/>
              <a:t>1: Valg af dirigent</a:t>
            </a:r>
            <a:br>
              <a:rPr lang="da-DK" sz="3600"/>
            </a:br>
            <a:r>
              <a:rPr lang="da-DK" sz="3600"/>
              <a:t>og stemmetællere</a:t>
            </a:r>
            <a:endParaRPr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 u="sng"/>
              <a:t>Bestyrelsen indstiller: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/>
              <a:t>Dirigent:			Martin Ingwersen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/>
              <a:t>Stemmertællere:		Arne Andersen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/>
              <a:t>						Kim Jensen</a:t>
            </a:r>
            <a:endParaRPr/>
          </a:p>
        </p:txBody>
      </p:sp>
      <p:sp>
        <p:nvSpPr>
          <p:cNvPr id="118" name="Google Shape;118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457200" y="0"/>
            <a:ext cx="8229600" cy="1115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da-DK"/>
              <a:t>2: Beretning </a:t>
            </a:r>
            <a:endParaRPr/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628650" y="141277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da-DK" sz="1665"/>
              <a:t>Vedtægter samt målsætninger for Kronhjorte.dk, som vedtaget på generalforsamling 2012: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t/>
            </a:r>
            <a:endParaRPr sz="1665"/>
          </a:p>
          <a:p>
            <a:pPr indent="-457200" lvl="0" marL="45720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alibri"/>
              <a:buAutoNum type="arabicPeriod"/>
            </a:pPr>
            <a:r>
              <a:rPr b="1" lang="da-DK" sz="1850"/>
              <a:t>Udvikling i ejendomme og arealer…</a:t>
            </a:r>
            <a:br>
              <a:rPr b="1" lang="da-DK" sz="1850"/>
            </a:br>
            <a:r>
              <a:rPr lang="da-DK" sz="1572"/>
              <a:t>(Målsætning: Fastholde det lokale samarbejde omkring forvaltning af hjortevildt)</a:t>
            </a:r>
            <a:endParaRPr/>
          </a:p>
          <a:p>
            <a:pPr indent="-339725" lvl="0" marL="45720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alibri"/>
              <a:buNone/>
            </a:pPr>
            <a:r>
              <a:t/>
            </a:r>
            <a:endParaRPr b="1" sz="1850"/>
          </a:p>
          <a:p>
            <a:pPr indent="-457200" lvl="0" marL="45720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alibri"/>
              <a:buAutoNum type="arabicPeriod"/>
            </a:pPr>
            <a:r>
              <a:rPr b="1" lang="da-DK" sz="1850"/>
              <a:t>Gennemførte aktiviteter i 2019</a:t>
            </a:r>
            <a:br>
              <a:rPr b="1" lang="da-DK" sz="1850"/>
            </a:br>
            <a:r>
              <a:rPr lang="da-DK" sz="1572"/>
              <a:t>(Målsætning: Arbejde mod mere ”forvaltning” og mindre ”sprosse-afskydning”)</a:t>
            </a:r>
            <a:endParaRPr sz="1850"/>
          </a:p>
          <a:p>
            <a:pPr indent="-339725" lvl="0" marL="45720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alibri"/>
              <a:buNone/>
            </a:pPr>
            <a:r>
              <a:t/>
            </a:r>
            <a:endParaRPr b="1" sz="1850"/>
          </a:p>
          <a:p>
            <a:pPr indent="-457200" lvl="0" marL="45720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alibri"/>
              <a:buAutoNum type="arabicPeriod"/>
            </a:pPr>
            <a:r>
              <a:rPr b="1" lang="da-DK" sz="1850"/>
              <a:t>Afskydning og estimeret bestandsudvikling</a:t>
            </a:r>
            <a:br>
              <a:rPr b="1" lang="da-DK" sz="1850"/>
            </a:br>
            <a:r>
              <a:rPr lang="da-DK" sz="1572"/>
              <a:t>(Målsætning: Skabe ”bæredygtighed” i bestanden – til glæde for jægere, landmænd, skovejere og naturelskere)</a:t>
            </a:r>
            <a:endParaRPr/>
          </a:p>
          <a:p>
            <a:pPr indent="-339725" lvl="0" marL="45720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alibri"/>
              <a:buNone/>
            </a:pPr>
            <a:r>
              <a:t/>
            </a:r>
            <a:endParaRPr b="1" sz="1850"/>
          </a:p>
          <a:p>
            <a:pPr indent="-457200" lvl="0" marL="45720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alibri"/>
              <a:buAutoNum type="arabicPeriod"/>
            </a:pPr>
            <a:r>
              <a:rPr b="1" lang="da-DK" sz="1850"/>
              <a:t>Aktuelt</a:t>
            </a:r>
            <a:br>
              <a:rPr b="1" lang="da-DK" sz="1850"/>
            </a:br>
            <a:r>
              <a:rPr lang="da-DK" sz="1850"/>
              <a:t>(Målsætning: Forholde sig proaktivt til såvel kronvildt som dåvildt…)</a:t>
            </a:r>
            <a:endParaRPr/>
          </a:p>
          <a:p>
            <a:pPr indent="-339725" lvl="0" marL="45720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alibri"/>
              <a:buNone/>
            </a:pPr>
            <a:r>
              <a:t/>
            </a:r>
            <a:endParaRPr b="1" sz="1850"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42"/>
              <a:buNone/>
            </a:pPr>
            <a:r>
              <a:t/>
            </a:r>
            <a:endParaRPr sz="1942"/>
          </a:p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Udviklingen i ejendomme &amp; areal</a:t>
            </a:r>
            <a:endParaRPr/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da-DK"/>
              <a:t>Meget få ændringer i løbet af 2019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da-DK"/>
              <a:t>129 ejendomme; 88 lodsejere &amp; 41 jagtlejere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da-DK"/>
              <a:t>Arealet stadig omkring 9.700 ha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da-DK"/>
              <a:t>Udbytte kronvildt : 	1 dyr/76 ha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da-DK"/>
              <a:t>Udbytte dåvildt :		1 dyr/388 ha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28-02-2019</a:t>
            </a:r>
            <a:endParaRPr/>
          </a:p>
        </p:txBody>
      </p:sp>
      <p:sp>
        <p:nvSpPr>
          <p:cNvPr id="141" name="Google Shape;141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42" name="Google Shape;142;p20"/>
          <p:cNvSpPr txBox="1"/>
          <p:nvPr>
            <p:ph type="title"/>
          </p:nvPr>
        </p:nvSpPr>
        <p:spPr>
          <a:xfrm>
            <a:off x="457200" y="44624"/>
            <a:ext cx="8229600" cy="107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a-DK" sz="1400"/>
              <a:t>2: Beretning</a:t>
            </a:r>
            <a:br>
              <a:rPr lang="da-DK" sz="2000"/>
            </a:br>
            <a:r>
              <a:rPr lang="da-DK" sz="2000"/>
              <a:t>1) </a:t>
            </a:r>
            <a:r>
              <a:rPr b="1" lang="da-DK" sz="2000"/>
              <a:t>Fastholde det lokale samarbejde omkring forvaltning af hjortevildt</a:t>
            </a:r>
            <a:br>
              <a:rPr b="1" lang="da-DK" sz="2000"/>
            </a:br>
            <a:endParaRPr sz="2000"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3" y="1477727"/>
            <a:ext cx="7886700" cy="5070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628650" y="1484784"/>
            <a:ext cx="451941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/>
              <a:t>Sommerens udflugt gik til landmand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/>
              <a:t>Anders Stensgaard 27. august.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/>
              <a:t>Økologisk planteavl på 750 ha i området Randbøl, Vorbasse, Billund, Bække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/>
              <a:t>Skader på afgrøder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/>
              <a:t>Afværgeteknik i kartofler, lupin, havre m.v.</a:t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49" name="Google Shape;149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50" name="Google Shape;150;p21"/>
          <p:cNvSpPr txBox="1"/>
          <p:nvPr>
            <p:ph type="title"/>
          </p:nvPr>
        </p:nvSpPr>
        <p:spPr>
          <a:xfrm>
            <a:off x="457200" y="-1"/>
            <a:ext cx="8229600" cy="10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br>
              <a:rPr b="1" lang="da-DK" sz="1400"/>
            </a:br>
            <a:br>
              <a:rPr b="1" lang="da-DK" sz="1400"/>
            </a:br>
            <a:r>
              <a:rPr b="1" lang="da-DK" sz="2400"/>
              <a:t>Året der gik…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323528" y="134076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/>
              <a:t>Koordineret bevægelsesjagt mandag  16/12-2019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da-DK"/>
              <a:t>Formål: </a:t>
            </a:r>
            <a:br>
              <a:rPr lang="da-DK"/>
            </a:br>
            <a:r>
              <a:rPr lang="da-DK"/>
              <a:t>1) Fastholde naturlig adfærd i den overlevende bestand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da-DK"/>
              <a:t>2) Sikre effektiv udtag af kalve og hinder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da-DK"/>
              <a:t>Afvikling: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da-DK"/>
              <a:t>over 3.000 ha. og 100+ jægere 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da-DK"/>
              <a:t>Samlet udbytte på  omtrent 20 dyr,  Afskydningen primært i den østlige del af området</a:t>
            </a:r>
            <a:endParaRPr/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56" name="Google Shape;156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57" name="Google Shape;157;p22"/>
          <p:cNvSpPr txBox="1"/>
          <p:nvPr>
            <p:ph type="title"/>
          </p:nvPr>
        </p:nvSpPr>
        <p:spPr>
          <a:xfrm>
            <a:off x="152075" y="-1"/>
            <a:ext cx="8229600" cy="10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br>
              <a:rPr b="1" lang="da-DK" sz="1400"/>
            </a:br>
            <a:br>
              <a:rPr b="1" lang="da-DK" sz="1400"/>
            </a:br>
            <a:r>
              <a:rPr b="1" lang="da-DK" sz="2400"/>
              <a:t>Året der gik…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ontortema">
  <a:themeElements>
    <a:clrScheme name="Kont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