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8" r:id="rId10"/>
    <p:sldId id="264" r:id="rId11"/>
    <p:sldId id="283" r:id="rId12"/>
    <p:sldId id="282" r:id="rId13"/>
    <p:sldId id="265" r:id="rId14"/>
    <p:sldId id="266" r:id="rId15"/>
    <p:sldId id="286" r:id="rId16"/>
    <p:sldId id="267" r:id="rId17"/>
    <p:sldId id="269" r:id="rId18"/>
    <p:sldId id="290" r:id="rId19"/>
    <p:sldId id="291" r:id="rId20"/>
    <p:sldId id="293" r:id="rId21"/>
    <p:sldId id="292" r:id="rId22"/>
    <p:sldId id="271" r:id="rId23"/>
    <p:sldId id="274" r:id="rId24"/>
    <p:sldId id="272" r:id="rId25"/>
    <p:sldId id="295" r:id="rId26"/>
    <p:sldId id="296" r:id="rId27"/>
    <p:sldId id="297" r:id="rId28"/>
    <p:sldId id="279" r:id="rId29"/>
    <p:sldId id="275" r:id="rId30"/>
    <p:sldId id="280" r:id="rId31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-144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Nedlagt</a:t>
            </a:r>
            <a:r>
              <a:rPr lang="da-DK" baseline="0"/>
              <a:t> kronvildt Kronhjorte.dk's område</a:t>
            </a:r>
            <a:endParaRPr lang="da-DK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'Akk Kronhjorte dk'!$A$22</c:f>
              <c:strCache>
                <c:ptCount val="1"/>
                <c:pt idx="0">
                  <c:v>Handyr total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F8-4E15-9F44-7DDF89E1F8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F8-4E15-9F44-7DDF89E1F85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F8-4E15-9F44-7DDF89E1F85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F8-4E15-9F44-7DDF89E1F85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4F8-4E15-9F44-7DDF89E1F85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4F8-4E15-9F44-7DDF89E1F85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4F8-4E15-9F44-7DDF89E1F85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4F8-4E15-9F44-7DDF89E1F85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4F8-4E15-9F44-7DDF89E1F85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4F8-4E15-9F44-7DDF89E1F851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'Akk Kronhjorte dk'!$B$2:$S$2</c:f>
              <c:strCache>
                <c:ptCount val="18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  <c:pt idx="14">
                  <c:v>2018/19</c:v>
                </c:pt>
                <c:pt idx="15">
                  <c:v>2019/20</c:v>
                </c:pt>
                <c:pt idx="16">
                  <c:v>2020/21</c:v>
                </c:pt>
                <c:pt idx="17">
                  <c:v>2021/22</c:v>
                </c:pt>
              </c:strCache>
            </c:strRef>
          </c:cat>
          <c:val>
            <c:numRef>
              <c:f>'Akk Kronhjorte dk'!$B$22:$S$22</c:f>
              <c:numCache>
                <c:formatCode>0</c:formatCode>
                <c:ptCount val="18"/>
                <c:pt idx="0">
                  <c:v>38.5</c:v>
                </c:pt>
                <c:pt idx="1">
                  <c:v>55.5</c:v>
                </c:pt>
                <c:pt idx="2">
                  <c:v>39</c:v>
                </c:pt>
                <c:pt idx="3">
                  <c:v>78</c:v>
                </c:pt>
                <c:pt idx="4">
                  <c:v>72.5</c:v>
                </c:pt>
                <c:pt idx="5">
                  <c:v>60</c:v>
                </c:pt>
                <c:pt idx="6">
                  <c:v>83.5</c:v>
                </c:pt>
                <c:pt idx="7">
                  <c:v>0</c:v>
                </c:pt>
                <c:pt idx="8">
                  <c:v>118</c:v>
                </c:pt>
                <c:pt idx="9">
                  <c:v>160.5</c:v>
                </c:pt>
                <c:pt idx="10">
                  <c:v>136</c:v>
                </c:pt>
                <c:pt idx="11">
                  <c:v>132</c:v>
                </c:pt>
                <c:pt idx="12">
                  <c:v>126</c:v>
                </c:pt>
                <c:pt idx="13">
                  <c:v>116</c:v>
                </c:pt>
                <c:pt idx="14">
                  <c:v>153.5</c:v>
                </c:pt>
                <c:pt idx="15">
                  <c:v>69</c:v>
                </c:pt>
                <c:pt idx="16">
                  <c:v>81</c:v>
                </c:pt>
                <c:pt idx="17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4F8-4E15-9F44-7DDF89E1F851}"/>
            </c:ext>
          </c:extLst>
        </c:ser>
        <c:ser>
          <c:idx val="1"/>
          <c:order val="1"/>
          <c:tx>
            <c:strRef>
              <c:f>'Akk Kronhjorte dk'!$A$23</c:f>
              <c:strCache>
                <c:ptCount val="1"/>
                <c:pt idx="0">
                  <c:v>Hundyr total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4F8-4E15-9F44-7DDF89E1F85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4F8-4E15-9F44-7DDF89E1F85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4F8-4E15-9F44-7DDF89E1F85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4F8-4E15-9F44-7DDF89E1F85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4F8-4E15-9F44-7DDF89E1F85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4F8-4E15-9F44-7DDF89E1F85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4F8-4E15-9F44-7DDF89E1F85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4F8-4E15-9F44-7DDF89E1F85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4F8-4E15-9F44-7DDF89E1F85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4F8-4E15-9F44-7DDF89E1F851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'Akk Kronhjorte dk'!$B$2:$S$2</c:f>
              <c:strCache>
                <c:ptCount val="18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  <c:pt idx="14">
                  <c:v>2018/19</c:v>
                </c:pt>
                <c:pt idx="15">
                  <c:v>2019/20</c:v>
                </c:pt>
                <c:pt idx="16">
                  <c:v>2020/21</c:v>
                </c:pt>
                <c:pt idx="17">
                  <c:v>2021/22</c:v>
                </c:pt>
              </c:strCache>
            </c:strRef>
          </c:cat>
          <c:val>
            <c:numRef>
              <c:f>'Akk Kronhjorte dk'!$B$23:$S$23</c:f>
              <c:numCache>
                <c:formatCode>0</c:formatCode>
                <c:ptCount val="18"/>
                <c:pt idx="0">
                  <c:v>23.5</c:v>
                </c:pt>
                <c:pt idx="1">
                  <c:v>28.5</c:v>
                </c:pt>
                <c:pt idx="2">
                  <c:v>36</c:v>
                </c:pt>
                <c:pt idx="3">
                  <c:v>43</c:v>
                </c:pt>
                <c:pt idx="4">
                  <c:v>48.5</c:v>
                </c:pt>
                <c:pt idx="5">
                  <c:v>43</c:v>
                </c:pt>
                <c:pt idx="6">
                  <c:v>60.5</c:v>
                </c:pt>
                <c:pt idx="7">
                  <c:v>0</c:v>
                </c:pt>
                <c:pt idx="8">
                  <c:v>125</c:v>
                </c:pt>
                <c:pt idx="9">
                  <c:v>133.5</c:v>
                </c:pt>
                <c:pt idx="10">
                  <c:v>187</c:v>
                </c:pt>
                <c:pt idx="11">
                  <c:v>176</c:v>
                </c:pt>
                <c:pt idx="12">
                  <c:v>165</c:v>
                </c:pt>
                <c:pt idx="13">
                  <c:v>140</c:v>
                </c:pt>
                <c:pt idx="14">
                  <c:v>131.5</c:v>
                </c:pt>
                <c:pt idx="15">
                  <c:v>58</c:v>
                </c:pt>
                <c:pt idx="16">
                  <c:v>56</c:v>
                </c:pt>
                <c:pt idx="17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4F8-4E15-9F44-7DDF89E1F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69664"/>
        <c:axId val="211171200"/>
      </c:barChart>
      <c:catAx>
        <c:axId val="21116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11171200"/>
        <c:crosses val="autoZero"/>
        <c:auto val="1"/>
        <c:lblAlgn val="ctr"/>
        <c:lblOffset val="100"/>
        <c:noMultiLvlLbl val="0"/>
      </c:catAx>
      <c:valAx>
        <c:axId val="21117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111696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1459684689734838"/>
          <c:y val="0.90551920233216965"/>
          <c:w val="0.16458869801452522"/>
          <c:h val="6.7075496469049603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'Akk Kronhjorte dk'!$A$39</c:f>
              <c:strCache>
                <c:ptCount val="1"/>
                <c:pt idx="0">
                  <c:v>Kalve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'Akk Kronhjorte dk'!$J$2:$S$2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</c:strCache>
            </c:strRef>
          </c:cat>
          <c:val>
            <c:numRef>
              <c:f>'Akk Kronhjorte dk'!$J$39:$S$39</c:f>
              <c:numCache>
                <c:formatCode>0%</c:formatCode>
                <c:ptCount val="10"/>
                <c:pt idx="0">
                  <c:v>0.32098765432098764</c:v>
                </c:pt>
                <c:pt idx="1">
                  <c:v>0.37074829931972791</c:v>
                </c:pt>
                <c:pt idx="2">
                  <c:v>0.34055727554179566</c:v>
                </c:pt>
                <c:pt idx="3">
                  <c:v>0.33766233766233766</c:v>
                </c:pt>
                <c:pt idx="4">
                  <c:v>0.40549828178694158</c:v>
                </c:pt>
                <c:pt idx="5">
                  <c:v>0.3359375</c:v>
                </c:pt>
                <c:pt idx="6">
                  <c:v>0.34385964912280703</c:v>
                </c:pt>
                <c:pt idx="7">
                  <c:v>0.33070866141732286</c:v>
                </c:pt>
                <c:pt idx="8">
                  <c:v>0.27737226277372262</c:v>
                </c:pt>
                <c:pt idx="9">
                  <c:v>0.31782945736434109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'Akk Kronhjorte dk'!$A$40</c:f>
              <c:strCache>
                <c:ptCount val="1"/>
                <c:pt idx="0">
                  <c:v>Hinder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'Akk Kronhjorte dk'!$J$2:$S$2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</c:strCache>
            </c:strRef>
          </c:cat>
          <c:val>
            <c:numRef>
              <c:f>'Akk Kronhjorte dk'!$J$40:$S$40</c:f>
              <c:numCache>
                <c:formatCode>0%</c:formatCode>
                <c:ptCount val="10"/>
                <c:pt idx="0">
                  <c:v>0.33333333333333331</c:v>
                </c:pt>
                <c:pt idx="1">
                  <c:v>0.24829931972789115</c:v>
                </c:pt>
                <c:pt idx="2">
                  <c:v>0.38390092879256965</c:v>
                </c:pt>
                <c:pt idx="3">
                  <c:v>0.38636363636363635</c:v>
                </c:pt>
                <c:pt idx="4">
                  <c:v>0.32989690721649484</c:v>
                </c:pt>
                <c:pt idx="5">
                  <c:v>0.35546875</c:v>
                </c:pt>
                <c:pt idx="6">
                  <c:v>0.27017543859649124</c:v>
                </c:pt>
                <c:pt idx="7">
                  <c:v>0.25196850393700787</c:v>
                </c:pt>
                <c:pt idx="8">
                  <c:v>0.25547445255474455</c:v>
                </c:pt>
                <c:pt idx="9">
                  <c:v>0.32558139534883723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'Akk Kronhjorte dk'!$A$41</c:f>
              <c:strCache>
                <c:ptCount val="1"/>
                <c:pt idx="0">
                  <c:v>Hjorte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'Akk Kronhjorte dk'!$J$2:$S$2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</c:strCache>
            </c:strRef>
          </c:cat>
          <c:val>
            <c:numRef>
              <c:f>'Akk Kronhjorte dk'!$J$41:$S$41</c:f>
              <c:numCache>
                <c:formatCode>0%</c:formatCode>
                <c:ptCount val="10"/>
                <c:pt idx="0">
                  <c:v>0.34567901234567899</c:v>
                </c:pt>
                <c:pt idx="1">
                  <c:v>0.38095238095238093</c:v>
                </c:pt>
                <c:pt idx="2">
                  <c:v>0.27554179566563469</c:v>
                </c:pt>
                <c:pt idx="3">
                  <c:v>0.27597402597402598</c:v>
                </c:pt>
                <c:pt idx="4">
                  <c:v>0.26460481099656358</c:v>
                </c:pt>
                <c:pt idx="5">
                  <c:v>0.30859375</c:v>
                </c:pt>
                <c:pt idx="6">
                  <c:v>0.38596491228070173</c:v>
                </c:pt>
                <c:pt idx="7">
                  <c:v>0.41732283464566927</c:v>
                </c:pt>
                <c:pt idx="8">
                  <c:v>0.46715328467153283</c:v>
                </c:pt>
                <c:pt idx="9">
                  <c:v>0.35658914728682173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513408"/>
        <c:axId val="240382336"/>
      </c:lineChart>
      <c:catAx>
        <c:axId val="244513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da-DK"/>
          </a:p>
        </c:txPr>
        <c:crossAx val="240382336"/>
        <c:crosses val="autoZero"/>
        <c:auto val="1"/>
        <c:lblAlgn val="ctr"/>
        <c:lblOffset val="100"/>
        <c:noMultiLvlLbl val="0"/>
      </c:catAx>
      <c:valAx>
        <c:axId val="240382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4513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0823371975582"/>
          <c:y val="9.6655519876543458E-2"/>
          <c:w val="0.74320691163604546"/>
          <c:h val="0.76026979536366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'Akk Kronhjorte dk'!$A$32</c:f>
              <c:strCache>
                <c:ptCount val="1"/>
                <c:pt idx="0">
                  <c:v>Små (2-6)</c:v>
                </c:pt>
              </c:strCache>
            </c:strRef>
          </c:tx>
          <c:invertIfNegative val="0"/>
          <c:cat>
            <c:strRef>
              <c:f>'Akk Kronhjorte dk'!$J$2:$S$2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</c:strCache>
            </c:strRef>
          </c:cat>
          <c:val>
            <c:numRef>
              <c:f>'Akk Kronhjorte dk'!$J$32:$S$32</c:f>
              <c:numCache>
                <c:formatCode>0%</c:formatCode>
                <c:ptCount val="10"/>
                <c:pt idx="0">
                  <c:v>0.42857142857142855</c:v>
                </c:pt>
                <c:pt idx="1">
                  <c:v>0.5535714285714286</c:v>
                </c:pt>
                <c:pt idx="2">
                  <c:v>0.47191011235955055</c:v>
                </c:pt>
                <c:pt idx="3">
                  <c:v>0.3411764705882353</c:v>
                </c:pt>
                <c:pt idx="4">
                  <c:v>0.40259740259740262</c:v>
                </c:pt>
                <c:pt idx="5">
                  <c:v>0.32911392405063289</c:v>
                </c:pt>
                <c:pt idx="6">
                  <c:v>0.37272727272727274</c:v>
                </c:pt>
                <c:pt idx="7">
                  <c:v>0.39622641509433965</c:v>
                </c:pt>
                <c:pt idx="8">
                  <c:v>0.4375</c:v>
                </c:pt>
                <c:pt idx="9">
                  <c:v>0.43478260869565216</c:v>
                </c:pt>
              </c:numCache>
            </c:numRef>
          </c:val>
        </c:ser>
        <c:ser>
          <c:idx val="1"/>
          <c:order val="1"/>
          <c:tx>
            <c:strRef>
              <c:f>'Akk Kronhjorte dk'!$A$33</c:f>
              <c:strCache>
                <c:ptCount val="1"/>
                <c:pt idx="0">
                  <c:v>Mellem (8-10)</c:v>
                </c:pt>
              </c:strCache>
            </c:strRef>
          </c:tx>
          <c:invertIfNegative val="0"/>
          <c:cat>
            <c:strRef>
              <c:f>'Akk Kronhjorte dk'!$J$2:$S$2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</c:strCache>
            </c:strRef>
          </c:cat>
          <c:val>
            <c:numRef>
              <c:f>'Akk Kronhjorte dk'!$J$33:$S$33</c:f>
              <c:numCache>
                <c:formatCode>0%</c:formatCode>
                <c:ptCount val="10"/>
                <c:pt idx="0">
                  <c:v>0.38095238095238093</c:v>
                </c:pt>
                <c:pt idx="1">
                  <c:v>0.25</c:v>
                </c:pt>
                <c:pt idx="2">
                  <c:v>0.3146067415730337</c:v>
                </c:pt>
                <c:pt idx="3">
                  <c:v>0.35294117647058826</c:v>
                </c:pt>
                <c:pt idx="4">
                  <c:v>0.36363636363636365</c:v>
                </c:pt>
                <c:pt idx="5">
                  <c:v>0.20253164556962025</c:v>
                </c:pt>
                <c:pt idx="6">
                  <c:v>0.34545454545454546</c:v>
                </c:pt>
                <c:pt idx="7">
                  <c:v>0.26415094339622641</c:v>
                </c:pt>
                <c:pt idx="8">
                  <c:v>0.3125</c:v>
                </c:pt>
                <c:pt idx="9">
                  <c:v>0.2608695652173913</c:v>
                </c:pt>
              </c:numCache>
            </c:numRef>
          </c:val>
        </c:ser>
        <c:ser>
          <c:idx val="2"/>
          <c:order val="2"/>
          <c:tx>
            <c:strRef>
              <c:f>'Akk Kronhjorte dk'!$A$34</c:f>
              <c:strCache>
                <c:ptCount val="1"/>
                <c:pt idx="0">
                  <c:v>Store (12+)</c:v>
                </c:pt>
              </c:strCache>
            </c:strRef>
          </c:tx>
          <c:invertIfNegative val="0"/>
          <c:cat>
            <c:strRef>
              <c:f>'Akk Kronhjorte dk'!$J$2:$S$2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</c:strCache>
            </c:strRef>
          </c:cat>
          <c:val>
            <c:numRef>
              <c:f>'Akk Kronhjorte dk'!$J$34:$S$34</c:f>
              <c:numCache>
                <c:formatCode>0%</c:formatCode>
                <c:ptCount val="10"/>
                <c:pt idx="0">
                  <c:v>0.19047619047619047</c:v>
                </c:pt>
                <c:pt idx="1">
                  <c:v>0.19642857142857142</c:v>
                </c:pt>
                <c:pt idx="2">
                  <c:v>0.21348314606741572</c:v>
                </c:pt>
                <c:pt idx="3">
                  <c:v>0.30588235294117649</c:v>
                </c:pt>
                <c:pt idx="4">
                  <c:v>0.23376623376623376</c:v>
                </c:pt>
                <c:pt idx="5">
                  <c:v>0.46835443037974683</c:v>
                </c:pt>
                <c:pt idx="6">
                  <c:v>0.2818181818181818</c:v>
                </c:pt>
                <c:pt idx="7">
                  <c:v>0.33962264150943394</c:v>
                </c:pt>
                <c:pt idx="8">
                  <c:v>0.25</c:v>
                </c:pt>
                <c:pt idx="9">
                  <c:v>0.30434782608695654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406912"/>
        <c:axId val="244420992"/>
      </c:barChart>
      <c:catAx>
        <c:axId val="244406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da-DK"/>
          </a:p>
        </c:txPr>
        <c:crossAx val="244420992"/>
        <c:crosses val="autoZero"/>
        <c:auto val="1"/>
        <c:lblAlgn val="ctr"/>
        <c:lblOffset val="100"/>
        <c:noMultiLvlLbl val="0"/>
      </c:catAx>
      <c:valAx>
        <c:axId val="244420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4406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Afskydning Dåvildt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Dåvildt!$A$32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Dåvildt!$B$31:$K$31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2020/2021</c:v>
                </c:pt>
                <c:pt idx="9">
                  <c:v>2020/2022</c:v>
                </c:pt>
              </c:strCache>
            </c:strRef>
          </c:cat>
          <c:val>
            <c:numRef>
              <c:f>Dåvildt!$B$32:$K$32</c:f>
              <c:numCache>
                <c:formatCode>General</c:formatCode>
                <c:ptCount val="10"/>
                <c:pt idx="0">
                  <c:v>42</c:v>
                </c:pt>
                <c:pt idx="1">
                  <c:v>40</c:v>
                </c:pt>
                <c:pt idx="2">
                  <c:v>44</c:v>
                </c:pt>
                <c:pt idx="3">
                  <c:v>27</c:v>
                </c:pt>
                <c:pt idx="4">
                  <c:v>41</c:v>
                </c:pt>
                <c:pt idx="5">
                  <c:v>43</c:v>
                </c:pt>
                <c:pt idx="6">
                  <c:v>37</c:v>
                </c:pt>
                <c:pt idx="7">
                  <c:v>25</c:v>
                </c:pt>
                <c:pt idx="8">
                  <c:v>24</c:v>
                </c:pt>
                <c:pt idx="9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72-4A08-A174-B28B2B125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963968"/>
        <c:axId val="244962048"/>
      </c:barChart>
      <c:lineChart>
        <c:grouping val="standard"/>
        <c:varyColors val="0"/>
        <c:ser>
          <c:idx val="1"/>
          <c:order val="1"/>
          <c:tx>
            <c:strRef>
              <c:f>Dåvildt!$A$33</c:f>
              <c:strCache>
                <c:ptCount val="1"/>
                <c:pt idx="0">
                  <c:v>Handyrs%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Dåvildt!$B$31:$K$31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2020/2021</c:v>
                </c:pt>
                <c:pt idx="9">
                  <c:v>2020/2022</c:v>
                </c:pt>
              </c:strCache>
            </c:strRef>
          </c:cat>
          <c:val>
            <c:numRef>
              <c:f>Dåvildt!$B$33:$K$33</c:f>
              <c:numCache>
                <c:formatCode>0%</c:formatCode>
                <c:ptCount val="10"/>
                <c:pt idx="0">
                  <c:v>0.55000000000000004</c:v>
                </c:pt>
                <c:pt idx="1">
                  <c:v>0.53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0.5</c:v>
                </c:pt>
                <c:pt idx="5">
                  <c:v>0.58139534883720934</c:v>
                </c:pt>
                <c:pt idx="6">
                  <c:v>0.40540540540540543</c:v>
                </c:pt>
                <c:pt idx="7">
                  <c:v>0.36</c:v>
                </c:pt>
                <c:pt idx="8">
                  <c:v>0.29166666666666669</c:v>
                </c:pt>
                <c:pt idx="9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72-4A08-A174-B28B2B125E19}"/>
            </c:ext>
          </c:extLst>
        </c:ser>
        <c:ser>
          <c:idx val="2"/>
          <c:order val="2"/>
          <c:tx>
            <c:strRef>
              <c:f>Dåvildt!$A$34</c:f>
              <c:strCache>
                <c:ptCount val="1"/>
                <c:pt idx="0">
                  <c:v>Targit%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Dåvildt!$B$31:$K$31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2020/2021</c:v>
                </c:pt>
                <c:pt idx="9">
                  <c:v>2020/2022</c:v>
                </c:pt>
              </c:strCache>
            </c:strRef>
          </c:cat>
          <c:val>
            <c:numRef>
              <c:f>Dåvildt!$B$34:$K$34</c:f>
              <c:numCache>
                <c:formatCode>0%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B72-4A08-A174-B28B2B125E19}"/>
            </c:ext>
          </c:extLst>
        </c:ser>
        <c:ser>
          <c:idx val="3"/>
          <c:order val="3"/>
          <c:tx>
            <c:strRef>
              <c:f>Dåvildt!$A$35</c:f>
              <c:strCache>
                <c:ptCount val="1"/>
                <c:pt idx="0">
                  <c:v>Hjorte%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Dåvildt!$B$31:$K$31</c:f>
              <c:strCache>
                <c:ptCount val="10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2020/2021</c:v>
                </c:pt>
                <c:pt idx="9">
                  <c:v>2020/2022</c:v>
                </c:pt>
              </c:strCache>
            </c:strRef>
          </c:cat>
          <c:val>
            <c:numRef>
              <c:f>Dåvildt!$B$35:$K$35</c:f>
              <c:numCache>
                <c:formatCode>0%</c:formatCode>
                <c:ptCount val="10"/>
                <c:pt idx="0">
                  <c:v>0.35714285714285715</c:v>
                </c:pt>
                <c:pt idx="1">
                  <c:v>0.32500000000000001</c:v>
                </c:pt>
                <c:pt idx="2">
                  <c:v>0.31818181818181818</c:v>
                </c:pt>
                <c:pt idx="3">
                  <c:v>0.37037037037037035</c:v>
                </c:pt>
                <c:pt idx="4">
                  <c:v>0.3</c:v>
                </c:pt>
                <c:pt idx="5">
                  <c:v>0.48837209302325579</c:v>
                </c:pt>
                <c:pt idx="6">
                  <c:v>0.29729729729729731</c:v>
                </c:pt>
                <c:pt idx="7">
                  <c:v>0.2</c:v>
                </c:pt>
                <c:pt idx="8">
                  <c:v>0.25</c:v>
                </c:pt>
                <c:pt idx="9">
                  <c:v>0.45833333333333331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B72-4A08-A174-B28B2B125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946048"/>
        <c:axId val="244947584"/>
      </c:lineChart>
      <c:catAx>
        <c:axId val="2449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44947584"/>
        <c:crosses val="autoZero"/>
        <c:auto val="1"/>
        <c:lblAlgn val="ctr"/>
        <c:lblOffset val="100"/>
        <c:noMultiLvlLbl val="0"/>
      </c:catAx>
      <c:valAx>
        <c:axId val="2449475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Handyrs%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44946048"/>
        <c:crosses val="autoZero"/>
        <c:crossBetween val="between"/>
      </c:valAx>
      <c:valAx>
        <c:axId val="244962048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Antal dyr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44963968"/>
        <c:crosses val="max"/>
        <c:crossBetween val="between"/>
      </c:valAx>
      <c:catAx>
        <c:axId val="24496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962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126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03f999d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903f999d71_0_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903f999d71_0_1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92bba69d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92bba69df_1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e92bba69df_1_0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smtClean="0"/>
              <a:t>Udvandring - </a:t>
            </a: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mtClean="0"/>
              <a:t>Udvandring - </a:t>
            </a: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mtClean="0"/>
              <a:t>Udvandring - </a:t>
            </a: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mtClean="0"/>
              <a:t>Udvandring - </a:t>
            </a:r>
            <a:endParaRPr dirty="0"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0c050ff9c_0_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90c050ff9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Vi kan nævne at  det tidligst træder i kraft sæson 1921/22 - at vi  ikke finder nogen grund til større debat om emnet i aften, da vi mangler fakta at forholde os til. Vi håber at der bliver åbnet for mindre regionale forsøgsordninger, da vi så vil indgive en ansøgning. Når/hvis det sker vil vi invitere til møde om indholdet af ansøgningen.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I jægerkredse har emnet forårsaget  så meget uro at det truer med at “sprænge” Jægerforbundet</a:t>
            </a:r>
            <a:endParaRPr/>
          </a:p>
        </p:txBody>
      </p:sp>
      <p:sp>
        <p:nvSpPr>
          <p:cNvPr id="243" name="Google Shape;243;p19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23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Jeg har ikke modtaget forslag udefra</a:t>
            </a:r>
            <a:endParaRPr/>
          </a:p>
        </p:txBody>
      </p:sp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75" name="Google Shape;275;p21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27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83" name="Google Shape;283;p22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28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 txBox="1">
            <a:spLocks noGrp="1"/>
          </p:cNvSpPr>
          <p:nvPr>
            <p:ph type="sldNum" idx="12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32ce6c25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32ce6c25f_0_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532ce6c25f_0_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0000"/>
                </a:solidFill>
              </a:rPr>
              <a:t>Nyhedsbrev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0000"/>
                </a:solidFill>
              </a:rPr>
              <a:t>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f8f7e2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1f8f7e2a9_0_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240" cy="44676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g91f8f7e2a9_0_1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576" cy="49634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s">
  <p:cSld name="1_Titeldia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3568" y="5292000"/>
            <a:ext cx="77724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" descr="http://www.kronhjorte.dk/wp-content/uploads/2012/07/KrDk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808" y="548680"/>
            <a:ext cx="3488085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388800" y="1196752"/>
            <a:ext cx="8388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3"/>
          <p:cNvCxnSpPr/>
          <p:nvPr/>
        </p:nvCxnSpPr>
        <p:spPr>
          <a:xfrm>
            <a:off x="388800" y="1162800"/>
            <a:ext cx="838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3" descr="http://www.kronhjorte.dk/wp-content/uploads/2012/07/KrDk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3" y="358046"/>
            <a:ext cx="2047925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5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onhjorte.dk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611560" y="2780928"/>
            <a:ext cx="77724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da-DK" sz="2880" dirty="0"/>
              <a:t>Årsmøde samt </a:t>
            </a:r>
            <a:br>
              <a:rPr lang="da-DK" sz="2880" dirty="0"/>
            </a:br>
            <a:r>
              <a:rPr lang="da-DK" sz="2880" dirty="0"/>
              <a:t>Generalforsamling </a:t>
            </a:r>
            <a:r>
              <a:rPr lang="da-DK" sz="2880" dirty="0" smtClean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Afskydning jagtsæson </a:t>
            </a:r>
            <a:r>
              <a:rPr lang="da-DK" dirty="0" smtClean="0"/>
              <a:t>2021/2022</a:t>
            </a:r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10</a:t>
            </a:fld>
            <a:endParaRPr/>
          </a:p>
        </p:txBody>
      </p:sp>
      <p:graphicFrame>
        <p:nvGraphicFramePr>
          <p:cNvPr id="7" name="Chart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900-00009AB80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256060"/>
              </p:ext>
            </p:extLst>
          </p:nvPr>
        </p:nvGraphicFramePr>
        <p:xfrm>
          <a:off x="461913" y="1389062"/>
          <a:ext cx="8107052" cy="516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Fordelingen af afskydningen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858723"/>
              </p:ext>
            </p:extLst>
          </p:nvPr>
        </p:nvGraphicFramePr>
        <p:xfrm>
          <a:off x="613560" y="1517715"/>
          <a:ext cx="7898844" cy="502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73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Udvikling i afskydning af hjorte (%)</a:t>
            </a:r>
            <a:endParaRPr lang="da-DK" sz="32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258416"/>
              </p:ext>
            </p:extLst>
          </p:nvPr>
        </p:nvGraphicFramePr>
        <p:xfrm>
          <a:off x="608399" y="1300899"/>
          <a:ext cx="7847445" cy="546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56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/>
              <a:t/>
            </a:r>
            <a:br>
              <a:rPr lang="da-DK" sz="1400" b="1"/>
            </a:br>
            <a:r>
              <a:rPr lang="da-DK" sz="2400" b="1"/>
              <a:t>Udvikling i afskydning - Kronvildt</a:t>
            </a:r>
            <a:endParaRPr sz="1400"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13</a:t>
            </a:fld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458960" y="1597466"/>
            <a:ext cx="8075100" cy="4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samlede afskydning  er 129 stk. – mod 137 stk. i  20</a:t>
            </a: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20/21.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Handyrsandelen </a:t>
            </a:r>
            <a:r>
              <a:rPr lang="da-DK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faldet markant – en stor forbedring</a:t>
            </a:r>
            <a:endParaRPr lang="da-DK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endParaRPr lang="da-DK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Afskydningen af kalve er steget lidt  - tak for det. Men stadig for lav.</a:t>
            </a:r>
          </a:p>
          <a:p>
            <a:pPr>
              <a:buClr>
                <a:schemeClr val="dk1"/>
              </a:buClr>
              <a:buSzPts val="1400"/>
            </a:pPr>
            <a:endParaRPr lang="da-DK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Brunstperioden var ”svag” -  starten af sæsonen kun få dyr. I slutningen af sæsonen var dyrene tilbage.</a:t>
            </a:r>
          </a:p>
          <a:p>
            <a:pPr marL="285750" lvl="0" indent="-285750">
              <a:buClr>
                <a:schemeClr val="dk1"/>
              </a:buClr>
              <a:buSzPts val="1400"/>
              <a:buFont typeface="Arial"/>
              <a:buChar char="•"/>
            </a:pPr>
            <a:endParaRPr lang="da-DK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da-DK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Ulveaktivitet i oktober/november påvirkede dyrenes tilstedeværelse</a:t>
            </a:r>
            <a:endParaRPr lang="da-DK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468218" y="5301208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endParaRPr lang="da-DK" sz="1550" dirty="0" smtClean="0"/>
          </a:p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endParaRPr lang="da-DK" sz="1550" dirty="0"/>
          </a:p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endParaRPr lang="da-DK" sz="1550" dirty="0" smtClean="0"/>
          </a:p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r>
              <a:rPr lang="da-DK" sz="1550" dirty="0" smtClean="0"/>
              <a:t>Afskydning </a:t>
            </a:r>
            <a:r>
              <a:rPr lang="da-DK" sz="1550" dirty="0"/>
              <a:t>af dåvildt </a:t>
            </a:r>
            <a:r>
              <a:rPr lang="da-DK" sz="1550" dirty="0" smtClean="0"/>
              <a:t>stabiliseret – på lavt niveau</a:t>
            </a:r>
          </a:p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r>
              <a:rPr lang="da-DK" sz="1550" dirty="0" smtClean="0"/>
              <a:t>Der skydes for mange spidshjorte – samme antal som dåer.</a:t>
            </a:r>
            <a:endParaRPr sz="1550" dirty="0"/>
          </a:p>
          <a:p>
            <a:pPr marL="17145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14</a:t>
            </a:fld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285758" y="56867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Udvikling i afskydning - Dåvildt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665648"/>
              </p:ext>
            </p:extLst>
          </p:nvPr>
        </p:nvGraphicFramePr>
        <p:xfrm>
          <a:off x="603315" y="1662792"/>
          <a:ext cx="7993929" cy="353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/>
              <a:t>3 &amp; 4: Regnskab </a:t>
            </a:r>
            <a:r>
              <a:rPr lang="da-DK" dirty="0" smtClean="0"/>
              <a:t>2021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samt kontingent for </a:t>
            </a:r>
            <a:r>
              <a:rPr lang="da-DK" dirty="0" smtClean="0"/>
              <a:t>2022/23</a:t>
            </a:r>
            <a:endParaRPr dirty="0"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xfrm>
            <a:off x="5820773" y="1463316"/>
            <a:ext cx="2625643" cy="420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sz="1800" b="1" dirty="0"/>
              <a:t>Kontingent </a:t>
            </a:r>
            <a:r>
              <a:rPr lang="da-DK" sz="1800" b="1" dirty="0" smtClean="0"/>
              <a:t>2022/2023: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sz="1800" dirty="0"/>
              <a:t>Bestyrelsen indstiller 0,00 DKK</a:t>
            </a:r>
            <a:endParaRPr dirty="0"/>
          </a:p>
        </p:txBody>
      </p:sp>
      <p:sp>
        <p:nvSpPr>
          <p:cNvPr id="262" name="Google Shape;262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15</a:t>
            </a:fld>
            <a:endParaRPr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9807"/>
              </p:ext>
            </p:extLst>
          </p:nvPr>
        </p:nvGraphicFramePr>
        <p:xfrm>
          <a:off x="895205" y="1197319"/>
          <a:ext cx="4072722" cy="553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Regneark" r:id="rId4" imgW="4886443" imgH="6638912" progId="Excel.Sheet.12">
                  <p:embed/>
                </p:oleObj>
              </mc:Choice>
              <mc:Fallback>
                <p:oleObj name="Regneark" r:id="rId4" imgW="4886443" imgH="66389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5205" y="1197319"/>
                        <a:ext cx="4072722" cy="5533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9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27841"/>
              </p:ext>
            </p:extLst>
          </p:nvPr>
        </p:nvGraphicFramePr>
        <p:xfrm>
          <a:off x="332553" y="1583703"/>
          <a:ext cx="8286357" cy="507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Acrobat Document" r:id="rId4" imgW="6800656" imgH="4162093" progId="AcroExch.Document.DC">
                  <p:embed/>
                </p:oleObj>
              </mc:Choice>
              <mc:Fallback>
                <p:oleObj name="Acrobat Document" r:id="rId4" imgW="6800656" imgH="4162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553" y="1583703"/>
                        <a:ext cx="8286357" cy="5071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Google Shape;18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16</a:t>
            </a:fld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212783" y="66392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i den nuværende kronvildtbestand</a:t>
            </a:r>
            <a:endParaRPr sz="14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139884" y="2073898"/>
            <a:ext cx="354447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Tælling fra foråret 2021</a:t>
            </a:r>
            <a:endParaRPr lang="da-DK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a-DK" sz="2800" b="1" dirty="0"/>
              <a:t>Status i den nuværende kronvildtbestand</a:t>
            </a:r>
            <a:r>
              <a:rPr lang="da-DK" sz="2000" dirty="0"/>
              <a:t/>
            </a:r>
            <a:br>
              <a:rPr lang="da-DK" sz="2000" dirty="0"/>
            </a:br>
            <a:endParaRPr dirty="0"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da-DK" dirty="0" smtClean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342900"/>
            <a:r>
              <a:rPr lang="da-DK" dirty="0" smtClean="0"/>
              <a:t>Vi talte i alt  </a:t>
            </a:r>
            <a:r>
              <a:rPr lang="da-DK" dirty="0"/>
              <a:t>435 </a:t>
            </a:r>
            <a:r>
              <a:rPr lang="da-DK" dirty="0" smtClean="0"/>
              <a:t>stk. </a:t>
            </a:r>
            <a:r>
              <a:rPr lang="da-DK" dirty="0"/>
              <a:t>kronvildt </a:t>
            </a:r>
            <a:r>
              <a:rPr lang="da-DK" dirty="0" smtClean="0"/>
              <a:t>(aften </a:t>
            </a:r>
            <a:r>
              <a:rPr lang="da-DK" dirty="0"/>
              <a:t>den 28. april </a:t>
            </a:r>
            <a:r>
              <a:rPr lang="da-DK" dirty="0" smtClean="0"/>
              <a:t>2021)</a:t>
            </a:r>
          </a:p>
          <a:p>
            <a:pPr marL="0" indent="0">
              <a:buNone/>
            </a:pPr>
            <a:endParaRPr lang="da-DK" dirty="0"/>
          </a:p>
          <a:p>
            <a:pPr marL="342900"/>
            <a:r>
              <a:rPr lang="da-DK" dirty="0" smtClean="0"/>
              <a:t>Vi fortsætter optællingerne. </a:t>
            </a:r>
          </a:p>
          <a:p>
            <a:pPr marL="0" indent="0">
              <a:buNone/>
            </a:pPr>
            <a:endParaRPr lang="da-DK" dirty="0" smtClean="0"/>
          </a:p>
          <a:p>
            <a:pPr marL="342900"/>
            <a:r>
              <a:rPr lang="da-DK" dirty="0" smtClean="0"/>
              <a:t>Laver </a:t>
            </a:r>
            <a:r>
              <a:rPr lang="da-DK" dirty="0"/>
              <a:t>et forsøgsområde hvor vi tæller med drone</a:t>
            </a:r>
          </a:p>
          <a:p>
            <a:pPr marL="342900"/>
            <a:endParaRPr lang="da-DK" dirty="0"/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u="sng" dirty="0" smtClean="0"/>
              <a:t>Kronvildt: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Afskydningen holder ikke trit med produktionen.</a:t>
            </a:r>
          </a:p>
          <a:p>
            <a:pPr marL="342900">
              <a:buSzPts val="1400"/>
            </a:pPr>
            <a:r>
              <a:rPr lang="da-DK" dirty="0" smtClean="0"/>
              <a:t>Derfor vil bestanden være stigende</a:t>
            </a:r>
            <a:r>
              <a:rPr lang="da-DK" dirty="0"/>
              <a:t>.</a:t>
            </a:r>
            <a:r>
              <a:rPr lang="da-DK" sz="1400" dirty="0" smtClean="0"/>
              <a:t> </a:t>
            </a: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18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22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u="sng" dirty="0" smtClean="0"/>
              <a:t>Kronvildt: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Afskydningen holder ikke trit med produktionen.</a:t>
            </a:r>
          </a:p>
          <a:p>
            <a:pPr marL="342900">
              <a:buSzPts val="1400"/>
            </a:pPr>
            <a:r>
              <a:rPr lang="da-DK" dirty="0" smtClean="0"/>
              <a:t>Derfor vil bestanden være stigende</a:t>
            </a:r>
            <a:r>
              <a:rPr lang="da-DK" dirty="0"/>
              <a:t>.</a:t>
            </a:r>
            <a:r>
              <a:rPr lang="da-DK" sz="1400" dirty="0" smtClean="0"/>
              <a:t> </a:t>
            </a:r>
          </a:p>
          <a:p>
            <a:pPr marL="342900">
              <a:buSzPts val="1400"/>
            </a:pPr>
            <a:endParaRPr lang="da-DK" sz="1400" dirty="0" smtClean="0"/>
          </a:p>
          <a:p>
            <a:pPr marL="342900">
              <a:buSzPts val="1400"/>
            </a:pPr>
            <a:r>
              <a:rPr lang="da-DK" dirty="0"/>
              <a:t>Vi fastholder at vinterbestanden er markant over 1000 dyr  - måske helt op mod 1400 dyr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19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70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Aftens program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 dirty="0" smtClean="0"/>
              <a:t>19.30-20.15:</a:t>
            </a:r>
            <a:r>
              <a:rPr lang="da-DK" sz="2000" dirty="0"/>
              <a:t>	Generalforsamling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 dirty="0" smtClean="0"/>
              <a:t>20.15-20.45:</a:t>
            </a:r>
            <a:r>
              <a:rPr lang="da-DK" sz="2000" dirty="0"/>
              <a:t>	Kaffe og afstemning til årets hjort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 dirty="0" smtClean="0"/>
              <a:t>20.45-21.30:</a:t>
            </a:r>
            <a:r>
              <a:rPr lang="da-DK" sz="2000" dirty="0"/>
              <a:t>	</a:t>
            </a:r>
            <a:r>
              <a:rPr lang="da-DK" sz="2000" dirty="0" smtClean="0"/>
              <a:t>Orientering om ulve i Danmark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/>
              <a:t>			v/ </a:t>
            </a:r>
            <a:r>
              <a:rPr lang="da-DK" sz="2000" dirty="0" smtClean="0"/>
              <a:t>Videnskabelig chef Kent Olsen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 dirty="0" smtClean="0"/>
              <a:t>21.30-22.00</a:t>
            </a:r>
            <a:r>
              <a:rPr lang="da-DK" sz="2000" dirty="0"/>
              <a:t>:	Kåring af Årets hjort , lodtrækning blandt de indleverede 			          hjorte samt tak og farvel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u="sng" dirty="0" smtClean="0"/>
              <a:t>Kronvildt: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Afskydningen holder ikke trit med produktionen.</a:t>
            </a:r>
          </a:p>
          <a:p>
            <a:pPr marL="342900">
              <a:buSzPts val="1400"/>
            </a:pPr>
            <a:r>
              <a:rPr lang="da-DK" dirty="0" smtClean="0"/>
              <a:t>Derfor vil bestanden være stigende</a:t>
            </a:r>
            <a:r>
              <a:rPr lang="da-DK" dirty="0"/>
              <a:t>.</a:t>
            </a:r>
            <a:r>
              <a:rPr lang="da-DK" sz="1400" dirty="0" smtClean="0"/>
              <a:t> </a:t>
            </a:r>
          </a:p>
          <a:p>
            <a:pPr marL="342900">
              <a:buSzPts val="1400"/>
            </a:pPr>
            <a:endParaRPr lang="da-DK" sz="1400" dirty="0" smtClean="0"/>
          </a:p>
          <a:p>
            <a:pPr marL="342900">
              <a:buSzPts val="1400"/>
            </a:pPr>
            <a:r>
              <a:rPr lang="da-DK" dirty="0"/>
              <a:t>Vi fastholder at vinterbestanden er markant over 1000 dyr  - måske helt op mod 1400 </a:t>
            </a:r>
            <a:r>
              <a:rPr lang="da-DK" dirty="0" smtClean="0"/>
              <a:t>dyr</a:t>
            </a:r>
          </a:p>
          <a:p>
            <a:pPr marL="342900">
              <a:buSzPts val="1400"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Stadig betydelige skader i land- og skovbrug</a:t>
            </a:r>
          </a:p>
          <a:p>
            <a:pPr marL="342900">
              <a:buSzPts val="1400"/>
            </a:pPr>
            <a:endParaRPr lang="da-DK"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20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322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u="sng" dirty="0" smtClean="0"/>
              <a:t>Kronvildt: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Afskydningen holder ikke trit med produktionen.</a:t>
            </a:r>
          </a:p>
          <a:p>
            <a:pPr marL="342900">
              <a:buSzPts val="1400"/>
            </a:pPr>
            <a:r>
              <a:rPr lang="da-DK" dirty="0" smtClean="0"/>
              <a:t>Derfor vil bestanden være stigende</a:t>
            </a:r>
            <a:r>
              <a:rPr lang="da-DK" dirty="0"/>
              <a:t>.</a:t>
            </a:r>
            <a:r>
              <a:rPr lang="da-DK" sz="1400" dirty="0" smtClean="0"/>
              <a:t> </a:t>
            </a:r>
          </a:p>
          <a:p>
            <a:pPr marL="342900">
              <a:buSzPts val="1400"/>
            </a:pPr>
            <a:endParaRPr lang="da-DK" sz="1400" dirty="0" smtClean="0"/>
          </a:p>
          <a:p>
            <a:pPr marL="342900">
              <a:buSzPts val="1400"/>
            </a:pPr>
            <a:r>
              <a:rPr lang="da-DK" dirty="0"/>
              <a:t>Vi fastholder at vinterbestanden er markant over 1000 dyr  - måske helt op mod 1400 </a:t>
            </a:r>
            <a:r>
              <a:rPr lang="da-DK" dirty="0" smtClean="0"/>
              <a:t>dyr</a:t>
            </a:r>
          </a:p>
          <a:p>
            <a:pPr marL="342900">
              <a:buSzPts val="1400"/>
            </a:pPr>
            <a:endParaRPr lang="da-DK" dirty="0" smtClean="0"/>
          </a:p>
          <a:p>
            <a:pPr marL="342900">
              <a:buSzPts val="1400"/>
            </a:pPr>
            <a:r>
              <a:rPr lang="da-DK" dirty="0" smtClean="0"/>
              <a:t>Stadig betydelige skader i land- og skovbrug</a:t>
            </a:r>
          </a:p>
          <a:p>
            <a:pPr marL="342900">
              <a:buSzPts val="1400"/>
            </a:pPr>
            <a:endParaRPr lang="da-DK" dirty="0"/>
          </a:p>
          <a:p>
            <a:pPr marL="342900">
              <a:buSzPts val="1400"/>
            </a:pPr>
            <a:r>
              <a:rPr lang="da-DK" dirty="0" smtClean="0"/>
              <a:t>Vi opfordrer til at øge afskydningen af især kalve, sekundært smaldyr og hinder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21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5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body" idx="1"/>
          </p:nvPr>
        </p:nvSpPr>
        <p:spPr>
          <a:xfrm>
            <a:off x="404963" y="1118342"/>
            <a:ext cx="82296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2400" b="1" u="sng" dirty="0"/>
              <a:t>Dåvildt</a:t>
            </a:r>
            <a:r>
              <a:rPr lang="da-DK" sz="2400" b="1" u="sng" dirty="0" smtClean="0"/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b="1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dirty="0"/>
              <a:t>En </a:t>
            </a:r>
            <a:r>
              <a:rPr lang="da-DK" dirty="0" smtClean="0"/>
              <a:t>stigende bestand. Vores skøn opjusteres til </a:t>
            </a:r>
            <a:r>
              <a:rPr lang="da-DK" dirty="0" smtClean="0">
                <a:solidFill>
                  <a:schemeClr val="tx1"/>
                </a:solidFill>
              </a:rPr>
              <a:t>150-200 </a:t>
            </a:r>
            <a:r>
              <a:rPr lang="da-DK" dirty="0" smtClean="0">
                <a:solidFill>
                  <a:schemeClr val="tx1"/>
                </a:solidFill>
              </a:rPr>
              <a:t>dyr</a:t>
            </a:r>
            <a:r>
              <a:rPr lang="da-DK" dirty="0" smtClean="0"/>
              <a:t>. </a:t>
            </a:r>
            <a:r>
              <a:rPr lang="da-DK" dirty="0" smtClean="0"/>
              <a:t>Begynder at ses i lidt større rudler. Ses over hele området. Afskydningen holder ikke stigningen i ro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dirty="0" smtClean="0"/>
              <a:t>Afskydningen af større hjorte har været lav grundet den meget lave jagttid.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dirty="0"/>
              <a:t>Gennemsnitsalderen for handyr vurderes stadig </a:t>
            </a:r>
            <a:r>
              <a:rPr lang="da-DK" dirty="0" smtClean="0"/>
              <a:t>lav – langsomt stigende Fåtal </a:t>
            </a:r>
            <a:r>
              <a:rPr lang="da-DK" dirty="0"/>
              <a:t>hjorte i alderen 5 år</a:t>
            </a:r>
            <a:r>
              <a:rPr lang="da-DK" dirty="0" smtClean="0"/>
              <a:t>+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dirty="0"/>
              <a:t>Radikalt ændrede jagttider på dåvildt, kombineret med stærk fokus på kronvildtet, har betydet en svagere afskydning</a:t>
            </a:r>
            <a:endParaRPr dirty="0"/>
          </a:p>
        </p:txBody>
      </p:sp>
      <p:sp>
        <p:nvSpPr>
          <p:cNvPr id="219" name="Google Shape;219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22</a:t>
            </a:fld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165158" y="47342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8714234" y="6470552"/>
            <a:ext cx="144000" cy="1962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552450" y="2413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5: Forvaltningspolitikker</a:t>
            </a:r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da-DK" sz="1540"/>
              <a:t>Bestyrelsen indstiller at den kommende sæson fortsættes med de kendte ordninger.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da-DK" sz="1540" u="sng"/>
              <a:t>Gul ordning:</a:t>
            </a:r>
            <a:r>
              <a:rPr lang="da-DK" sz="1540"/>
              <a:t>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Frivillig fredning af 8-,9- og 10-ender kronhjorte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 b="1"/>
              <a:t>Lukket for tilmelding</a:t>
            </a:r>
            <a:endParaRPr/>
          </a:p>
          <a:p>
            <a:pPr marL="514350" lvl="1" indent="-8763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320" b="1"/>
          </a:p>
          <a:p>
            <a:pPr marL="0" lvl="1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</a:pPr>
            <a:r>
              <a:rPr lang="da-DK" sz="1485" u="sng"/>
              <a:t>Hvid ordning: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55"/>
              <a:buNone/>
            </a:pPr>
            <a:endParaRPr sz="1155"/>
          </a:p>
          <a:p>
            <a:pPr marL="0" lvl="1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</a:pPr>
            <a:r>
              <a:rPr lang="da-DK" sz="1485" u="sng"/>
              <a:t>Orange ordning (fælles forvaltning):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Reduceret udtag af trofæbærende hjorte – max 1 hjort pr. påbegyndt 100 ha.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Stortryk (koordinerede jagter) anbefales som værende hundyr og kalve, </a:t>
            </a:r>
            <a:r>
              <a:rPr lang="da-DK" sz="1320" b="1"/>
              <a:t>men hjort kan aftales – evt. på kvote</a:t>
            </a:r>
            <a:r>
              <a:rPr lang="da-DK" sz="1320"/>
              <a:t>.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Pligt til at medbringe trofæ og underkæbe på alle nedlagte hjorte til årsmødet.</a:t>
            </a:r>
            <a:r>
              <a:rPr lang="da-DK" sz="1320" b="1"/>
              <a:t> </a:t>
            </a:r>
            <a:endParaRPr/>
          </a:p>
          <a:p>
            <a:pPr marL="514350" lvl="1" indent="-8763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320"/>
          </a:p>
          <a:p>
            <a:pPr marL="0" lvl="1" indent="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320"/>
          </a:p>
          <a:p>
            <a:pPr marL="0" lvl="1" indent="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rPr lang="da-DK" sz="1320"/>
              <a:t>Alle ordning er gældende fra de tiltrædes til de opsiges (forlænges automatisk fra år til år).   </a:t>
            </a:r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24</a:t>
            </a:fld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sker i </a:t>
            </a:r>
            <a:r>
              <a:rPr lang="da-DK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2022/23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384233" y="1412775"/>
            <a:ext cx="3611700" cy="49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4813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 dirty="0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 dirty="0"/>
              <a:t>jagttider for kronvildt fastholdt i kommende sæson</a:t>
            </a:r>
            <a:endParaRPr dirty="0"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 dirty="0"/>
          </a:p>
          <a:p>
            <a:pPr marL="171450" lvl="0" indent="-180467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942"/>
              <a:buChar char="•"/>
            </a:pPr>
            <a:r>
              <a:rPr lang="da-DK" sz="1942" dirty="0"/>
              <a:t>jagttider for dåvildt fastholdt i kommende sæson</a:t>
            </a:r>
            <a:endParaRPr dirty="0"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 dirty="0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 dirty="0" smtClean="0"/>
              <a:t>Koordinerede jagter:</a:t>
            </a:r>
            <a:endParaRPr dirty="0"/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 dirty="0"/>
          </a:p>
          <a:p>
            <a:pPr marL="342900" lvl="1" indent="0" algn="ctr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da-DK" b="1" dirty="0" smtClean="0"/>
              <a:t>Torsdag 5. </a:t>
            </a:r>
            <a:r>
              <a:rPr lang="da-DK" b="1" dirty="0" smtClean="0"/>
              <a:t>januar 2023</a:t>
            </a:r>
          </a:p>
          <a:p>
            <a:pPr marL="342900" lvl="1" indent="0" algn="ctr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da-DK" b="1" dirty="0" smtClean="0"/>
              <a:t>&amp;</a:t>
            </a:r>
          </a:p>
          <a:p>
            <a:pPr marL="342900" lvl="1" indent="0" algn="ctr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da-DK" b="1" dirty="0" smtClean="0"/>
              <a:t>Søndag 29. januar 2023</a:t>
            </a:r>
            <a:endParaRPr dirty="0"/>
          </a:p>
          <a:p>
            <a:pPr marL="514350" lvl="1" indent="-65722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 dirty="0"/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 dirty="0"/>
              <a:t>Delområder under Kronhjorte.dk vil formentlig arrangere 1-3 koordinerede jagter</a:t>
            </a:r>
            <a:endParaRPr dirty="0"/>
          </a:p>
        </p:txBody>
      </p:sp>
      <p:sp>
        <p:nvSpPr>
          <p:cNvPr id="229" name="Google Shape;229;p30"/>
          <p:cNvSpPr/>
          <p:nvPr/>
        </p:nvSpPr>
        <p:spPr>
          <a:xfrm>
            <a:off x="8604448" y="6525344"/>
            <a:ext cx="144016" cy="19613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925" y="2015700"/>
            <a:ext cx="4843277" cy="409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358" y="393406"/>
            <a:ext cx="7886700" cy="1325563"/>
          </a:xfrm>
        </p:spPr>
        <p:txBody>
          <a:bodyPr/>
          <a:lstStyle/>
          <a:p>
            <a:r>
              <a:rPr lang="da-DK" dirty="0" smtClean="0"/>
              <a:t>7 	Fremtiden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Arbejdet med lovgivning omkring arealbegrænsning er sat i bero. Den officielle forklaring er at man ønsker at begrænse antallet af nye love/regler.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/>
              <a:t>Vi håber at arbejdet med at indføre arealbegrænsning på afskydning af handyr </a:t>
            </a:r>
            <a:r>
              <a:rPr lang="da-DK" dirty="0" smtClean="0"/>
              <a:t>genoptages.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7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 smtClean="0"/>
              <a:t>8: </a:t>
            </a:r>
            <a:r>
              <a:rPr lang="da-DK" dirty="0"/>
              <a:t>Indkomne forslag</a:t>
            </a:r>
            <a:endParaRPr dirty="0"/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da-DK" dirty="0"/>
              <a:t>Der er ikke indkommet </a:t>
            </a:r>
            <a:r>
              <a:rPr lang="da-DK" dirty="0" smtClean="0"/>
              <a:t>forslag</a:t>
            </a:r>
            <a:endParaRPr dirty="0"/>
          </a:p>
        </p:txBody>
      </p:sp>
      <p:sp>
        <p:nvSpPr>
          <p:cNvPr id="271" name="Google Shape;271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328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467544" y="86303"/>
            <a:ext cx="8229600" cy="82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a-DK" sz="3200" dirty="0" smtClean="0"/>
              <a:t>9  </a:t>
            </a:r>
            <a:r>
              <a:rPr lang="da-DK" sz="3200" dirty="0"/>
              <a:t>Bestyrelsesmedlemmer og suppleanter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body" idx="1"/>
          </p:nvPr>
        </p:nvSpPr>
        <p:spPr>
          <a:xfrm>
            <a:off x="766450" y="1825625"/>
            <a:ext cx="78867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u="sng" dirty="0"/>
              <a:t>På valg til bestyrelsen: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 smtClean="0"/>
              <a:t>John Holm Christensen</a:t>
            </a:r>
            <a:r>
              <a:rPr lang="da-DK" sz="2000" dirty="0"/>
              <a:t>	</a:t>
            </a:r>
            <a:r>
              <a:rPr lang="da-DK" sz="2000" dirty="0" smtClean="0"/>
              <a:t>modtager genvalg </a:t>
            </a:r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 smtClean="0"/>
              <a:t>Martin Ingwersen</a:t>
            </a:r>
            <a:r>
              <a:rPr lang="da-DK" sz="2000" dirty="0"/>
              <a:t>	</a:t>
            </a:r>
            <a:r>
              <a:rPr lang="da-DK" sz="2000" dirty="0" smtClean="0"/>
              <a:t>modtager genvalg </a:t>
            </a:r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 smtClean="0"/>
              <a:t>Klaus Skare		modtager genvalg 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/>
              <a:t>Bestyrelsen foreslår:			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u="sng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u="sng" dirty="0"/>
              <a:t>På valg som suppleant: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/>
              <a:t>Bent Poulsen				modtager genvalg 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2000" dirty="0"/>
              <a:t>Kristian Kristensen			</a:t>
            </a: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sp>
        <p:nvSpPr>
          <p:cNvPr id="279" name="Google Shape;279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15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229600" cy="73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a-DK" sz="3200" dirty="0" smtClean="0"/>
              <a:t>10	 </a:t>
            </a:r>
            <a:r>
              <a:rPr lang="da-DK" sz="3200" dirty="0"/>
              <a:t>Revisor og revisorsuppleant</a:t>
            </a:r>
            <a:endParaRPr dirty="0"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 dirty="0"/>
              <a:t>På valg som revisor: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 smtClean="0"/>
              <a:t>Jens Rasmussen</a:t>
            </a:r>
            <a:r>
              <a:rPr lang="da-DK" dirty="0"/>
              <a:t>			modtager </a:t>
            </a:r>
            <a:r>
              <a:rPr lang="da-DK" dirty="0" smtClean="0"/>
              <a:t>genvalg 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 dirty="0"/>
              <a:t>På valg som revisorsuppleant: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da-DK" u="sng" dirty="0" smtClean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</p:txBody>
      </p:sp>
      <p:sp>
        <p:nvSpPr>
          <p:cNvPr id="287" name="Google Shape;287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1117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da-DK" sz="3330"/>
              <a:t>Tak for Jeres opmærksomhed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2107"/>
              <a:buNone/>
            </a:pPr>
            <a:r>
              <a:rPr lang="da-DK" sz="22107">
                <a:solidFill>
                  <a:srgbClr val="FF0000"/>
                </a:solidFill>
              </a:rPr>
              <a:t>?</a:t>
            </a:r>
            <a:endParaRPr sz="1942">
              <a:solidFill>
                <a:srgbClr val="FF0000"/>
              </a:solidFill>
            </a:endParaRPr>
          </a:p>
        </p:txBody>
      </p:sp>
      <p:sp>
        <p:nvSpPr>
          <p:cNvPr id="253" name="Google Shape;25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29</a:t>
            </a:fld>
            <a:endParaRPr/>
          </a:p>
        </p:txBody>
      </p:sp>
      <p:sp>
        <p:nvSpPr>
          <p:cNvPr id="254" name="Google Shape;254;p33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-DK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Beretning 2019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17900" y="1596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/>
              <a:t>Generalforsamling 2020</a:t>
            </a:r>
            <a:endParaRPr dirty="0"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Valg af dirigent og stemmetællere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Aflæggelse af beretning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Fremlæggelse af regnskab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Fastlæggelse af kontingent for det kommende år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 smtClean="0"/>
              <a:t>Bestanden og forvaltningen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 smtClean="0"/>
              <a:t>Fremtiden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Indkomne forslag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Valg af bestyrelsesmedlemmer og 2 suppleanter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Valg af revisor og revisorsuppleant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 dirty="0"/>
              <a:t>Eventuelt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561975" y="2413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 smtClean="0"/>
              <a:t>11	Eventuelt</a:t>
            </a:r>
            <a:endParaRPr dirty="0"/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800" dirty="0"/>
              <a:t>Ordet er frit…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295" name="Google Shape;295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da-DK" sz="3600"/>
              <a:t>1: Valg af dirigent</a:t>
            </a:r>
            <a:br>
              <a:rPr lang="da-DK" sz="3600"/>
            </a:br>
            <a:r>
              <a:rPr lang="da-DK" sz="3600"/>
              <a:t>og stemmetællere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 dirty="0"/>
              <a:t>Bestyrelsen indstiller:</a:t>
            </a: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Dirigent:		</a:t>
            </a:r>
            <a:endParaRPr lang="da-DK" dirty="0" smtClean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 smtClean="0"/>
              <a:t>Bestyrelsen forslår	Martin </a:t>
            </a:r>
            <a:r>
              <a:rPr lang="da-DK" dirty="0"/>
              <a:t>Ingversen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 smtClean="0"/>
              <a:t>Stemmetællere:	</a:t>
            </a:r>
            <a:r>
              <a:rPr lang="da-DK" dirty="0"/>
              <a:t>	</a:t>
            </a:r>
            <a:endParaRPr lang="da-DK" dirty="0" smtClean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 smtClean="0"/>
              <a:t>Bestyrelsen foreslår	Michael Raun</a:t>
            </a:r>
            <a:r>
              <a:rPr lang="da-DK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			</a:t>
            </a:r>
            <a:r>
              <a:rPr lang="da-DK" dirty="0" smtClean="0"/>
              <a:t>Kim </a:t>
            </a:r>
            <a:r>
              <a:rPr lang="da-DK" dirty="0"/>
              <a:t>Jensen</a:t>
            </a:r>
            <a:endParaRPr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1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 dirty="0"/>
              <a:t>2: Beretning 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628650" y="141277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2400" dirty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r>
              <a:rPr lang="da-DK" sz="2400" dirty="0"/>
              <a:t>Udvikling i ejendomme og arealer…</a:t>
            </a:r>
            <a:br>
              <a:rPr lang="da-DK" sz="2400" dirty="0"/>
            </a:br>
            <a:endParaRPr lang="da-DK" sz="2400" dirty="0" smtClean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endParaRPr sz="2400" dirty="0"/>
          </a:p>
          <a:p>
            <a:pPr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r>
              <a:rPr lang="da-DK" sz="2400" dirty="0" smtClean="0"/>
              <a:t>Gennemførte </a:t>
            </a:r>
            <a:r>
              <a:rPr lang="da-DK" sz="2400" dirty="0"/>
              <a:t>aktiviteter i </a:t>
            </a:r>
            <a:r>
              <a:rPr lang="da-DK" sz="2400" dirty="0" smtClean="0"/>
              <a:t>2021</a:t>
            </a:r>
            <a:r>
              <a:rPr lang="da-DK" sz="2400" dirty="0"/>
              <a:t/>
            </a:r>
            <a:br>
              <a:rPr lang="da-DK" sz="2400" dirty="0"/>
            </a:br>
            <a:endParaRPr lang="da-DK" sz="2400" dirty="0" smtClean="0"/>
          </a:p>
          <a:p>
            <a:pPr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endParaRPr sz="2400" dirty="0" smtClean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r>
              <a:rPr lang="da-DK" sz="2400" dirty="0" smtClean="0"/>
              <a:t>Afskydning og estimeret bestandsudvikling</a:t>
            </a:r>
            <a:br>
              <a:rPr lang="da-DK" sz="2400" dirty="0" smtClean="0"/>
            </a:br>
            <a:endParaRPr lang="da-DK" sz="2400" dirty="0" smtClean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endParaRPr sz="2400" dirty="0"/>
          </a:p>
          <a:p>
            <a:pPr marL="457200" lvl="0" indent="-4572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+mj-lt"/>
              <a:buAutoNum type="arabicPeriod"/>
            </a:pPr>
            <a:r>
              <a:rPr lang="da-DK" sz="2400" dirty="0" smtClean="0"/>
              <a:t>Aktuelt / Fremtiden</a:t>
            </a:r>
            <a:r>
              <a:rPr lang="da-DK" sz="2400" dirty="0"/>
              <a:t/>
            </a:r>
            <a:br>
              <a:rPr lang="da-DK" sz="2400" dirty="0"/>
            </a:b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Udviklingen i ejendomme &amp; areal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45720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Meget få ændringer i løbet af </a:t>
            </a:r>
            <a:r>
              <a:rPr lang="da-DK" dirty="0" smtClean="0"/>
              <a:t>2021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128 ejendomme; 88 lodsejere &amp; 41 jagtlejere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Arealet stadig omkring 9.700 ha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Udbytte kronvildt : 	1 </a:t>
            </a:r>
            <a:r>
              <a:rPr lang="da-DK" dirty="0" smtClean="0"/>
              <a:t>dyr/75 </a:t>
            </a:r>
            <a:r>
              <a:rPr lang="da-DK" dirty="0"/>
              <a:t>ha </a:t>
            </a:r>
            <a:r>
              <a:rPr lang="da-DK" dirty="0" smtClean="0"/>
              <a:t>         (2020 - 1 dyr/71 ha)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da-DK" dirty="0"/>
              <a:t>Udbytte dåvildt :		1 </a:t>
            </a:r>
            <a:r>
              <a:rPr lang="da-DK" dirty="0" smtClean="0"/>
              <a:t>dyr/404 ha	(2020 – 1 dyr/404 ha)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gens\Desktop\Skærmbillede 2022-03-20 kl. 09.52.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1734532"/>
            <a:ext cx="8321080" cy="47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28-02-2019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7</a:t>
            </a:fld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/>
              <a:t>2: Beretning</a:t>
            </a:r>
            <a:r>
              <a:rPr lang="da-DK" sz="2000"/>
              <a:t/>
            </a:r>
            <a:br>
              <a:rPr lang="da-DK" sz="2000"/>
            </a:br>
            <a:r>
              <a:rPr lang="da-DK" sz="2000"/>
              <a:t>1) </a:t>
            </a:r>
            <a:r>
              <a:rPr lang="da-DK" sz="2000" b="1"/>
              <a:t>Fastholde det lokale samarbejde omkring forvaltning af hjortevildt</a:t>
            </a:r>
            <a:br>
              <a:rPr lang="da-DK" sz="2000" b="1"/>
            </a:br>
            <a:endParaRPr sz="2000"/>
          </a:p>
        </p:txBody>
      </p:sp>
      <p:sp>
        <p:nvSpPr>
          <p:cNvPr id="2" name="Tekstboks 1"/>
          <p:cNvSpPr txBox="1"/>
          <p:nvPr/>
        </p:nvSpPr>
        <p:spPr>
          <a:xfrm>
            <a:off x="593889" y="1370194"/>
            <a:ext cx="666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Trafikken på </a:t>
            </a:r>
            <a:r>
              <a:rPr lang="da-DK" sz="2000" dirty="0" smtClean="0">
                <a:hlinkClick r:id="rId4"/>
              </a:rPr>
              <a:t>www.kronhjorte.dk</a:t>
            </a:r>
            <a:r>
              <a:rPr lang="da-DK" dirty="0" smtClean="0"/>
              <a:t> – stigende  (162 visninger/dag sidste år)</a:t>
            </a:r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323527" y="1340767"/>
            <a:ext cx="8056901" cy="500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Koordineret bevægelsesjagt </a:t>
            </a:r>
            <a:r>
              <a:rPr lang="da-DK" dirty="0" smtClean="0"/>
              <a:t>fredag  17/12-2021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b="1" dirty="0"/>
              <a:t>Formål: 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1) Fastholde naturlig adfærd i den overlevende bestand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dirty="0"/>
              <a:t>2) Sikre effektiv udtag af kalve og </a:t>
            </a:r>
            <a:r>
              <a:rPr lang="da-DK" dirty="0" smtClean="0"/>
              <a:t>hinder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b="1" dirty="0"/>
              <a:t>Afvikling: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da-DK" dirty="0" smtClean="0"/>
              <a:t>Færre deltagere/mindre areal end tidligere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/>
              <a:t>Kronvildt : </a:t>
            </a:r>
            <a:r>
              <a:rPr lang="da-DK" dirty="0" smtClean="0"/>
              <a:t>6 </a:t>
            </a:r>
            <a:r>
              <a:rPr lang="da-DK" dirty="0"/>
              <a:t>kalve, </a:t>
            </a:r>
            <a:r>
              <a:rPr lang="da-DK" dirty="0" smtClean="0"/>
              <a:t>5 hinder</a:t>
            </a:r>
            <a:r>
              <a:rPr lang="da-DK" dirty="0"/>
              <a:t>, </a:t>
            </a:r>
            <a:r>
              <a:rPr lang="da-DK" dirty="0" smtClean="0"/>
              <a:t>3 </a:t>
            </a:r>
            <a:r>
              <a:rPr lang="da-DK" dirty="0"/>
              <a:t>spidshjorte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/>
              <a:t>Dåvildt : </a:t>
            </a:r>
            <a:r>
              <a:rPr lang="da-DK" dirty="0" smtClean="0"/>
              <a:t>2 dåkalve, 1 då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/>
              <a:t>Totalt : </a:t>
            </a:r>
            <a:r>
              <a:rPr lang="da-DK" dirty="0" smtClean="0"/>
              <a:t>17 stykker kron- &amp; dåvildt</a:t>
            </a:r>
            <a:endParaRPr dirty="0"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da-DK" dirty="0"/>
              <a:t>Jævnt fordelt over </a:t>
            </a:r>
            <a:r>
              <a:rPr lang="da-DK" dirty="0" smtClean="0"/>
              <a:t>arealet  </a:t>
            </a:r>
            <a:endParaRPr dirty="0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8</a:t>
            </a:fld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152075" y="-1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 b="1"/>
              <a:t/>
            </a:r>
            <a:br>
              <a:rPr lang="da-DK" sz="1400" b="1"/>
            </a:br>
            <a:r>
              <a:rPr lang="da-DK" sz="1400" b="1"/>
              <a:t/>
            </a:r>
            <a:br>
              <a:rPr lang="da-DK" sz="1400" b="1"/>
            </a:br>
            <a:r>
              <a:rPr lang="da-DK" sz="2400" b="1"/>
              <a:t>Året der gik…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Koordinerede jagter – ”benspænd”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/>
            <a:r>
              <a:rPr lang="da-DK" dirty="0"/>
              <a:t>Placering af jagttid på kron- og dåhjorte større end </a:t>
            </a:r>
            <a:r>
              <a:rPr lang="da-DK" dirty="0" smtClean="0"/>
              <a:t>spidshjorte – 	slutter 15. december</a:t>
            </a:r>
          </a:p>
          <a:p>
            <a:pPr marL="171450" lvl="0" indent="-171450"/>
            <a:endParaRPr lang="da-DK" dirty="0"/>
          </a:p>
          <a:p>
            <a:pPr marL="171450" lvl="0" indent="-171450"/>
            <a:r>
              <a:rPr lang="da-DK" dirty="0" smtClean="0"/>
              <a:t>Placering på hverdag – tæt på jul</a:t>
            </a:r>
          </a:p>
          <a:p>
            <a:pPr marL="171450" lvl="0" indent="-171450"/>
            <a:endParaRPr lang="da-DK" dirty="0"/>
          </a:p>
          <a:p>
            <a:pPr marL="171450" lvl="0" indent="-171450"/>
            <a:r>
              <a:rPr lang="da-DK" dirty="0" smtClean="0"/>
              <a:t>Husk nu formålet !</a:t>
            </a:r>
          </a:p>
          <a:p>
            <a:pPr marL="171450" lvl="0" indent="-171450"/>
            <a:endParaRPr lang="da-DK" dirty="0"/>
          </a:p>
          <a:p>
            <a:pPr marL="171450" lvl="0" indent="-171450"/>
            <a:r>
              <a:rPr lang="da-DK" dirty="0" smtClean="0"/>
              <a:t>Konsekvensen er at vi lægger de koordinerede jagter senere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21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934</Words>
  <Application>Microsoft Office PowerPoint</Application>
  <PresentationFormat>Skærmshow (4:3)</PresentationFormat>
  <Paragraphs>311</Paragraphs>
  <Slides>30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Diastitler</vt:lpstr>
      </vt:variant>
      <vt:variant>
        <vt:i4>30</vt:i4>
      </vt:variant>
    </vt:vector>
  </HeadingPairs>
  <TitlesOfParts>
    <vt:vector size="33" baseType="lpstr">
      <vt:lpstr>Office-tema</vt:lpstr>
      <vt:lpstr>Acrobat Document</vt:lpstr>
      <vt:lpstr>Microsoft Excel Worksheet</vt:lpstr>
      <vt:lpstr>Årsmøde samt  Generalforsamling 2022</vt:lpstr>
      <vt:lpstr>Aftens program</vt:lpstr>
      <vt:lpstr>Generalforsamling 2020</vt:lpstr>
      <vt:lpstr>1: Valg af dirigent og stemmetællere</vt:lpstr>
      <vt:lpstr>2: Beretning </vt:lpstr>
      <vt:lpstr>Udviklingen i ejendomme &amp; areal</vt:lpstr>
      <vt:lpstr>2: Beretning 1) Fastholde det lokale samarbejde omkring forvaltning af hjortevildt </vt:lpstr>
      <vt:lpstr>  Året der gik…</vt:lpstr>
      <vt:lpstr>Koordinerede jagter – ”benspænd”</vt:lpstr>
      <vt:lpstr>Afskydning jagtsæson 2021/2022</vt:lpstr>
      <vt:lpstr>Fordelingen af afskydningen</vt:lpstr>
      <vt:lpstr>Udvikling i afskydning af hjorte (%)</vt:lpstr>
      <vt:lpstr> Udvikling i afskydning - Kronvildt</vt:lpstr>
      <vt:lpstr>PowerPoint-præsentation</vt:lpstr>
      <vt:lpstr>3 &amp; 4: Regnskab 2021 samt kontingent for 2022/23</vt:lpstr>
      <vt:lpstr>PowerPoint-præsentation</vt:lpstr>
      <vt:lpstr>Status i den nuværende kronvildtbestand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5: Forvaltningspolitikker</vt:lpstr>
      <vt:lpstr>PowerPoint-præsentation</vt:lpstr>
      <vt:lpstr>7  Fremtiden</vt:lpstr>
      <vt:lpstr>8: Indkomne forslag</vt:lpstr>
      <vt:lpstr>9  Bestyrelsesmedlemmer og suppleanter</vt:lpstr>
      <vt:lpstr>10  Revisor og revisorsuppleant</vt:lpstr>
      <vt:lpstr>PowerPoint-præsentation</vt:lpstr>
      <vt:lpstr>11 Eventuelt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Årsmøde samt  Generalforsamling 2021</dc:title>
  <dc:creator>Mogens</dc:creator>
  <cp:lastModifiedBy>Mogens</cp:lastModifiedBy>
  <cp:revision>44</cp:revision>
  <cp:lastPrinted>2021-08-20T15:00:46Z</cp:lastPrinted>
  <dcterms:modified xsi:type="dcterms:W3CDTF">2022-03-29T06:23:19Z</dcterms:modified>
</cp:coreProperties>
</file>